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E5232A"/>
    <a:srgbClr val="FF573E"/>
    <a:srgbClr val="FF4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herbe, arbre, plein air, mouton&#10;&#10;Description générée automatiquement">
            <a:extLst>
              <a:ext uri="{FF2B5EF4-FFF2-40B4-BE49-F238E27FC236}">
                <a16:creationId xmlns:a16="http://schemas.microsoft.com/office/drawing/2014/main" id="{FA5723C1-78DB-37D1-0058-0CFC09770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-687" r="10539"/>
          <a:stretch/>
        </p:blipFill>
        <p:spPr>
          <a:xfrm>
            <a:off x="15780" y="-63501"/>
            <a:ext cx="7540720" cy="93074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806370" y="2237909"/>
            <a:ext cx="3764915" cy="3985260"/>
          </a:xfrm>
          <a:custGeom>
            <a:avLst/>
            <a:gdLst/>
            <a:ahLst/>
            <a:cxnLst/>
            <a:rect l="l" t="t" r="r" b="b"/>
            <a:pathLst>
              <a:path w="3764915" h="3985260">
                <a:moveTo>
                  <a:pt x="0" y="3985018"/>
                </a:moveTo>
                <a:lnTo>
                  <a:pt x="3764597" y="3985018"/>
                </a:lnTo>
                <a:lnTo>
                  <a:pt x="3764597" y="0"/>
                </a:lnTo>
                <a:lnTo>
                  <a:pt x="0" y="0"/>
                </a:lnTo>
                <a:lnTo>
                  <a:pt x="0" y="3985018"/>
                </a:lnTo>
                <a:close/>
              </a:path>
            </a:pathLst>
          </a:custGeom>
          <a:solidFill>
            <a:srgbClr val="EE3439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7153" y="6462861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42100"/>
            <a:ext cx="7560309" cy="4050106"/>
          </a:xfrm>
          <a:custGeom>
            <a:avLst/>
            <a:gdLst/>
            <a:ahLst/>
            <a:cxnLst/>
            <a:rect l="l" t="t" r="r" b="b"/>
            <a:pathLst>
              <a:path w="7560309" h="2734309">
                <a:moveTo>
                  <a:pt x="7559992" y="0"/>
                </a:moveTo>
                <a:lnTo>
                  <a:pt x="0" y="0"/>
                </a:lnTo>
                <a:lnTo>
                  <a:pt x="0" y="2734106"/>
                </a:lnTo>
                <a:lnTo>
                  <a:pt x="7559992" y="2734106"/>
                </a:lnTo>
                <a:lnTo>
                  <a:pt x="7559992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368" y="2313544"/>
            <a:ext cx="7140112" cy="1886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750" y="2664212"/>
            <a:ext cx="3356959" cy="29706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53720">
              <a:lnSpc>
                <a:spcPts val="2830"/>
              </a:lnSpc>
              <a:spcBef>
                <a:spcPts val="665"/>
              </a:spcBef>
            </a:pPr>
            <a:r>
              <a:rPr lang="fr-FR" dirty="0">
                <a:latin typeface="Helvetica" pitchFamily="50" charset="0"/>
              </a:rPr>
              <a:t>Projet </a:t>
            </a:r>
            <a:br>
              <a:rPr lang="fr-FR" dirty="0">
                <a:latin typeface="Helvetica" pitchFamily="50" charset="0"/>
              </a:rPr>
            </a:br>
            <a:r>
              <a:rPr lang="fr-FR" dirty="0">
                <a:latin typeface="Helvetica" pitchFamily="50" charset="0"/>
              </a:rPr>
              <a:t>d’entreprise</a:t>
            </a:r>
            <a:br>
              <a:rPr lang="fr-FR" dirty="0">
                <a:latin typeface="Helvetica" pitchFamily="50" charset="0"/>
              </a:rPr>
            </a:br>
            <a:br>
              <a:rPr lang="fr-FR" dirty="0">
                <a:latin typeface="Helvetica" pitchFamily="50" charset="0"/>
              </a:rPr>
            </a:br>
            <a:r>
              <a:rPr lang="fr-FR" spc="-135" dirty="0">
                <a:latin typeface="Helvetica" pitchFamily="50" charset="0"/>
              </a:rPr>
              <a:t>Je </a:t>
            </a:r>
            <a:r>
              <a:rPr lang="fr-FR" sz="3800" spc="-135" dirty="0">
                <a:latin typeface="Helvetica" pitchFamily="50" charset="0"/>
              </a:rPr>
              <a:t>modifie</a:t>
            </a:r>
            <a:r>
              <a:rPr lang="fr-FR" spc="-135" dirty="0">
                <a:latin typeface="Helvetica" pitchFamily="50" charset="0"/>
              </a:rPr>
              <a:t> mon projet</a:t>
            </a:r>
            <a:endParaRPr lang="fr-FR" spc="-120" dirty="0">
              <a:latin typeface="Helvetica" pitchFamily="50" charset="0"/>
            </a:endParaRPr>
          </a:p>
          <a:p>
            <a:pPr marL="12700" marR="5080">
              <a:lnSpc>
                <a:spcPts val="4100"/>
              </a:lnSpc>
              <a:spcBef>
                <a:spcPts val="250"/>
              </a:spcBef>
            </a:pPr>
            <a:br>
              <a:rPr lang="fr-FR" sz="3950" dirty="0">
                <a:latin typeface="Helvetica" pitchFamily="50" charset="0"/>
              </a:rPr>
            </a:br>
            <a:endParaRPr lang="fr-FR" sz="3950" dirty="0">
              <a:latin typeface="Helvetica" pitchFamily="50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406" y="1930522"/>
            <a:ext cx="3763645" cy="368935"/>
          </a:xfrm>
          <a:custGeom>
            <a:avLst/>
            <a:gdLst/>
            <a:ahLst/>
            <a:cxnLst/>
            <a:rect l="l" t="t" r="r" b="b"/>
            <a:pathLst>
              <a:path w="3763645" h="368935">
                <a:moveTo>
                  <a:pt x="3763632" y="0"/>
                </a:moveTo>
                <a:lnTo>
                  <a:pt x="0" y="0"/>
                </a:lnTo>
                <a:lnTo>
                  <a:pt x="0" y="368604"/>
                </a:lnTo>
                <a:lnTo>
                  <a:pt x="3763632" y="368604"/>
                </a:lnTo>
                <a:lnTo>
                  <a:pt x="3763632" y="0"/>
                </a:lnTo>
                <a:close/>
              </a:path>
            </a:pathLst>
          </a:custGeom>
          <a:solidFill>
            <a:srgbClr val="F15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16131" y="1991668"/>
            <a:ext cx="3435350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400" b="1" spc="195" dirty="0">
                <a:solidFill>
                  <a:srgbClr val="FFFFFF"/>
                </a:solidFill>
                <a:latin typeface="Monserrat"/>
                <a:cs typeface="Tahoma"/>
              </a:rPr>
              <a:t>INS</a:t>
            </a:r>
            <a:r>
              <a:rPr sz="1400" b="1" spc="100" dirty="0">
                <a:solidFill>
                  <a:srgbClr val="FFFFFF"/>
                </a:solidFill>
                <a:latin typeface="Monserrat"/>
                <a:cs typeface="Tahoma"/>
              </a:rPr>
              <a:t>T</a:t>
            </a:r>
            <a:r>
              <a:rPr sz="1400" b="1" spc="265" dirty="0">
                <a:solidFill>
                  <a:srgbClr val="FFFFFF"/>
                </a:solidFill>
                <a:latin typeface="Monserrat"/>
                <a:cs typeface="Tahoma"/>
              </a:rPr>
              <a:t>AL</a:t>
            </a:r>
            <a:r>
              <a:rPr sz="1400" b="1" spc="40" dirty="0">
                <a:solidFill>
                  <a:srgbClr val="FFFFFF"/>
                </a:solidFill>
                <a:latin typeface="Monserrat"/>
                <a:cs typeface="Tahoma"/>
              </a:rPr>
              <a:t>L</a:t>
            </a:r>
            <a:r>
              <a:rPr sz="1400" b="1" spc="-135" dirty="0">
                <a:solidFill>
                  <a:srgbClr val="FFFFFF"/>
                </a:solidFill>
                <a:latin typeface="Monserrat"/>
                <a:cs typeface="Tahoma"/>
              </a:rPr>
              <a:t> </a:t>
            </a:r>
            <a:r>
              <a:rPr sz="1400" b="1" spc="254" dirty="0">
                <a:solidFill>
                  <a:srgbClr val="FFFFFF"/>
                </a:solidFill>
                <a:latin typeface="Monserrat"/>
                <a:cs typeface="Tahoma"/>
              </a:rPr>
              <a:t>A</a:t>
            </a:r>
            <a:r>
              <a:rPr sz="1400" b="1" spc="204" dirty="0">
                <a:solidFill>
                  <a:srgbClr val="FFFFFF"/>
                </a:solidFill>
                <a:latin typeface="Monserrat"/>
                <a:cs typeface="Tahoma"/>
              </a:rPr>
              <a:t>TIO</a:t>
            </a:r>
            <a:r>
              <a:rPr sz="1400" b="1" spc="-25" dirty="0">
                <a:solidFill>
                  <a:srgbClr val="FFFFFF"/>
                </a:solidFill>
                <a:latin typeface="Monserrat"/>
                <a:cs typeface="Tahoma"/>
              </a:rPr>
              <a:t>N</a:t>
            </a:r>
            <a:r>
              <a:rPr sz="1400" b="1" dirty="0">
                <a:solidFill>
                  <a:srgbClr val="FFFFFF"/>
                </a:solidFill>
                <a:latin typeface="Monserrat"/>
                <a:cs typeface="Tahoma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Monserrat"/>
                <a:cs typeface="Tahoma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Monserrat"/>
                <a:cs typeface="Tahoma"/>
              </a:rPr>
              <a:t>-</a:t>
            </a:r>
            <a:r>
              <a:rPr sz="1400" b="1" dirty="0">
                <a:solidFill>
                  <a:srgbClr val="FFFFFF"/>
                </a:solidFill>
                <a:latin typeface="Monserrat"/>
                <a:cs typeface="Tahoma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Monserrat"/>
                <a:cs typeface="Tahoma"/>
              </a:rPr>
              <a:t> </a:t>
            </a:r>
            <a:r>
              <a:rPr sz="1400" b="1" spc="229" dirty="0">
                <a:solidFill>
                  <a:srgbClr val="FFFFFF"/>
                </a:solidFill>
                <a:latin typeface="Monserrat"/>
                <a:cs typeface="Tahoma"/>
              </a:rPr>
              <a:t>TRANSMISSIO</a:t>
            </a:r>
            <a:r>
              <a:rPr sz="1400" b="1" spc="5" dirty="0">
                <a:solidFill>
                  <a:srgbClr val="FFFFFF"/>
                </a:solidFill>
                <a:latin typeface="Monserrat"/>
                <a:cs typeface="Tahoma"/>
              </a:rPr>
              <a:t>N</a:t>
            </a:r>
            <a:r>
              <a:rPr sz="1400" b="1" spc="-140" dirty="0">
                <a:solidFill>
                  <a:srgbClr val="FFFFFF"/>
                </a:solidFill>
                <a:latin typeface="Monserrat"/>
                <a:cs typeface="Tahoma"/>
              </a:rPr>
              <a:t> </a:t>
            </a:r>
            <a:endParaRPr sz="1400" dirty="0">
              <a:latin typeface="Monserrat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31750" y="622300"/>
            <a:ext cx="7626381" cy="8608100"/>
            <a:chOff x="-89681" y="641310"/>
            <a:chExt cx="7626381" cy="8608100"/>
          </a:xfrm>
        </p:grpSpPr>
        <p:sp>
          <p:nvSpPr>
            <p:cNvPr id="7" name="object 7"/>
            <p:cNvSpPr/>
            <p:nvPr/>
          </p:nvSpPr>
          <p:spPr>
            <a:xfrm>
              <a:off x="-89681" y="641310"/>
              <a:ext cx="3842156" cy="1355090"/>
            </a:xfrm>
            <a:custGeom>
              <a:avLst/>
              <a:gdLst/>
              <a:ahLst/>
              <a:cxnLst/>
              <a:rect l="l" t="t" r="r" b="b"/>
              <a:pathLst>
                <a:path w="3771900" h="1355089">
                  <a:moveTo>
                    <a:pt x="3771684" y="0"/>
                  </a:moveTo>
                  <a:lnTo>
                    <a:pt x="0" y="0"/>
                  </a:lnTo>
                  <a:lnTo>
                    <a:pt x="0" y="1355064"/>
                  </a:lnTo>
                  <a:lnTo>
                    <a:pt x="3771684" y="1355064"/>
                  </a:lnTo>
                  <a:lnTo>
                    <a:pt x="3771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760355" y="6213658"/>
              <a:ext cx="3776345" cy="3035752"/>
            </a:xfrm>
            <a:custGeom>
              <a:avLst/>
              <a:gdLst/>
              <a:ahLst/>
              <a:cxnLst/>
              <a:rect l="l" t="t" r="r" b="b"/>
              <a:pathLst>
                <a:path w="3776345" h="3033395">
                  <a:moveTo>
                    <a:pt x="0" y="3033306"/>
                  </a:moveTo>
                  <a:lnTo>
                    <a:pt x="3775976" y="3033306"/>
                  </a:lnTo>
                  <a:lnTo>
                    <a:pt x="3775976" y="0"/>
                  </a:lnTo>
                  <a:lnTo>
                    <a:pt x="0" y="0"/>
                  </a:lnTo>
                  <a:lnTo>
                    <a:pt x="0" y="3033306"/>
                  </a:lnTo>
                  <a:close/>
                </a:path>
              </a:pathLst>
            </a:custGeom>
            <a:solidFill>
              <a:srgbClr val="F47F67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94522" y="6410812"/>
            <a:ext cx="3210490" cy="1754968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65735" marR="5080" indent="-153670">
              <a:lnSpc>
                <a:spcPts val="1839"/>
              </a:lnSpc>
              <a:spcBef>
                <a:spcPts val="465"/>
              </a:spcBef>
              <a:buChar char="•"/>
              <a:tabLst>
                <a:tab pos="166370" algn="l"/>
              </a:tabLst>
            </a:pPr>
            <a:r>
              <a:rPr lang="fr-FR" sz="1800" b="1" spc="-20" dirty="0">
                <a:solidFill>
                  <a:srgbClr val="FFFFFF"/>
                </a:solidFill>
                <a:latin typeface="Segoe UI"/>
                <a:cs typeface="Segoe UI"/>
              </a:rPr>
              <a:t>Redéfinition globale du projet</a:t>
            </a:r>
          </a:p>
          <a:p>
            <a:pPr marL="165735" marR="5080" indent="-153670">
              <a:spcBef>
                <a:spcPts val="465"/>
              </a:spcBef>
              <a:buChar char="•"/>
              <a:tabLst>
                <a:tab pos="166370" algn="l"/>
              </a:tabLst>
            </a:pPr>
            <a:r>
              <a:rPr lang="fr-FR" b="1" spc="-20" dirty="0">
                <a:solidFill>
                  <a:srgbClr val="FFFFFF"/>
                </a:solidFill>
                <a:latin typeface="Segoe UI"/>
                <a:cs typeface="Segoe UI"/>
              </a:rPr>
              <a:t>Etude de faisabilité des modifications</a:t>
            </a:r>
            <a:endParaRPr sz="1800" dirty="0">
              <a:latin typeface="Segoe UI"/>
              <a:cs typeface="Segoe UI"/>
            </a:endParaRPr>
          </a:p>
          <a:p>
            <a:pPr marL="165735" marR="34290" indent="-153670">
              <a:lnSpc>
                <a:spcPts val="1839"/>
              </a:lnSpc>
              <a:spcBef>
                <a:spcPts val="1200"/>
              </a:spcBef>
              <a:buChar char="•"/>
              <a:tabLst>
                <a:tab pos="166370" algn="l"/>
              </a:tabLst>
            </a:pPr>
            <a:r>
              <a:rPr lang="fr-FR" b="1" spc="-20" dirty="0">
                <a:solidFill>
                  <a:srgbClr val="FFFFFF"/>
                </a:solidFill>
                <a:latin typeface=" Segoe UI"/>
                <a:cs typeface="Segoe UI"/>
              </a:rPr>
              <a:t>Avenant au Plan d’Entreprise</a:t>
            </a:r>
            <a:endParaRPr lang="fr-FR" sz="1800" b="1" spc="-20" dirty="0">
              <a:solidFill>
                <a:srgbClr val="FFFFFF"/>
              </a:solidFill>
              <a:latin typeface=" Segoe UI"/>
              <a:cs typeface="Segoe UI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B51319D-6556-91BC-3CA5-E1187F19DB9B}"/>
              </a:ext>
            </a:extLst>
          </p:cNvPr>
          <p:cNvSpPr txBox="1"/>
          <p:nvPr/>
        </p:nvSpPr>
        <p:spPr>
          <a:xfrm>
            <a:off x="122376" y="10147300"/>
            <a:ext cx="2763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220">
              <a:spcBef>
                <a:spcPts val="515"/>
              </a:spcBef>
              <a:spcAft>
                <a:spcPts val="0"/>
              </a:spcAft>
            </a:pPr>
            <a:r>
              <a:rPr lang="fr-FR" sz="1400" b="1" u="none" strike="noStrike" dirty="0">
                <a:solidFill>
                  <a:srgbClr val="EE3439"/>
                </a:solidFill>
                <a:effectLst/>
                <a:latin typeface="Helvetica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www.sl.chambagri.fr</a:t>
            </a:r>
            <a:endParaRPr lang="fr-FR" sz="1400" dirty="0">
              <a:solidFill>
                <a:srgbClr val="EE3439"/>
              </a:solidFill>
              <a:effectLst/>
              <a:latin typeface="Helvetica" pitchFamily="50" charset="0"/>
              <a:ea typeface="Segoe UI" panose="020B0502040204020203" pitchFamily="34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2BA0CD7C-FEFA-3440-BFFE-1727B9485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774700"/>
            <a:ext cx="3081338" cy="866436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5EE2F95B-6BB8-B34C-C146-0AC8492A4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0" y="9469415"/>
            <a:ext cx="1064562" cy="108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5219093-F473-D21B-4406-ED0B5A22E088}"/>
              </a:ext>
            </a:extLst>
          </p:cNvPr>
          <p:cNvSpPr txBox="1"/>
          <p:nvPr/>
        </p:nvSpPr>
        <p:spPr>
          <a:xfrm>
            <a:off x="1035050" y="9272206"/>
            <a:ext cx="923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Mai 2023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87C704D-EF9D-B51E-29F8-7A7A1F0CA176}"/>
              </a:ext>
            </a:extLst>
          </p:cNvPr>
          <p:cNvSpPr/>
          <p:nvPr/>
        </p:nvSpPr>
        <p:spPr>
          <a:xfrm>
            <a:off x="0" y="12700"/>
            <a:ext cx="3653154" cy="2861945"/>
          </a:xfrm>
          <a:prstGeom prst="rect">
            <a:avLst/>
          </a:prstGeom>
          <a:solidFill>
            <a:srgbClr val="E5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bject 10"/>
          <p:cNvSpPr txBox="1"/>
          <p:nvPr/>
        </p:nvSpPr>
        <p:spPr>
          <a:xfrm>
            <a:off x="3885675" y="138845"/>
            <a:ext cx="3427729" cy="161133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50" b="1" spc="-305" dirty="0">
                <a:solidFill>
                  <a:srgbClr val="F15847"/>
                </a:solidFill>
                <a:latin typeface="Helvetica" pitchFamily="50" charset="0"/>
                <a:cs typeface="Tahoma"/>
              </a:rPr>
              <a:t>V</a:t>
            </a:r>
            <a:r>
              <a:rPr sz="2250" b="1" spc="-114" dirty="0">
                <a:solidFill>
                  <a:srgbClr val="F15847"/>
                </a:solidFill>
                <a:latin typeface="Helvetica" pitchFamily="50" charset="0"/>
                <a:cs typeface="Tahoma"/>
              </a:rPr>
              <a:t>ous</a:t>
            </a:r>
            <a:r>
              <a:rPr sz="2250" b="1" spc="-140" dirty="0">
                <a:solidFill>
                  <a:srgbClr val="F15847"/>
                </a:solidFill>
                <a:latin typeface="Helvetica" pitchFamily="50" charset="0"/>
                <a:cs typeface="Tahoma"/>
              </a:rPr>
              <a:t> </a:t>
            </a:r>
            <a:r>
              <a:rPr sz="2250" b="1" spc="-125" dirty="0">
                <a:solidFill>
                  <a:srgbClr val="F15847"/>
                </a:solidFill>
                <a:latin typeface="Helvetica" pitchFamily="50" charset="0"/>
                <a:cs typeface="Tahoma"/>
              </a:rPr>
              <a:t>souhai</a:t>
            </a:r>
            <a:r>
              <a:rPr sz="2250" b="1" spc="-105" dirty="0">
                <a:solidFill>
                  <a:srgbClr val="F15847"/>
                </a:solidFill>
                <a:latin typeface="Helvetica" pitchFamily="50" charset="0"/>
                <a:cs typeface="Tahoma"/>
              </a:rPr>
              <a:t>tez</a:t>
            </a:r>
            <a:endParaRPr sz="2250" dirty="0">
              <a:latin typeface="Helvetica" pitchFamily="50" charset="0"/>
              <a:cs typeface="Tahoma"/>
            </a:endParaRPr>
          </a:p>
          <a:p>
            <a:pPr marL="115570" marR="5080" indent="-103505">
              <a:lnSpc>
                <a:spcPts val="1410"/>
              </a:lnSpc>
              <a:spcBef>
                <a:spcPts val="235"/>
              </a:spcBef>
              <a:buChar char="•"/>
              <a:tabLst>
                <a:tab pos="116205" algn="l"/>
              </a:tabLst>
            </a:pPr>
            <a:r>
              <a:rPr lang="fr-FR" sz="1250" spc="-15" dirty="0">
                <a:solidFill>
                  <a:srgbClr val="58595B"/>
                </a:solidFill>
                <a:latin typeface="Segoe UI"/>
                <a:cs typeface="Segoe UI"/>
              </a:rPr>
              <a:t>Apporter des changements dans votre</a:t>
            </a:r>
            <a:r>
              <a:rPr sz="1250" spc="-50" dirty="0">
                <a:solidFill>
                  <a:srgbClr val="58595B"/>
                </a:solidFill>
                <a:latin typeface="Segoe UI Black"/>
                <a:cs typeface="Segoe UI Black"/>
              </a:rPr>
              <a:t> </a:t>
            </a:r>
            <a:r>
              <a:rPr lang="fr-FR" sz="1250" spc="-20" dirty="0">
                <a:solidFill>
                  <a:srgbClr val="58595B"/>
                </a:solidFill>
                <a:latin typeface="Segoe UI Black"/>
                <a:cs typeface="Segoe UI Black"/>
              </a:rPr>
              <a:t>projet d’installation</a:t>
            </a:r>
            <a:endParaRPr sz="1250" dirty="0">
              <a:latin typeface="Segoe UI Black"/>
              <a:cs typeface="Segoe UI Black"/>
            </a:endParaRPr>
          </a:p>
          <a:p>
            <a:pPr marL="115570" marR="5715" indent="-103505">
              <a:lnSpc>
                <a:spcPts val="1410"/>
              </a:lnSpc>
              <a:spcBef>
                <a:spcPts val="1215"/>
              </a:spcBef>
              <a:buChar char="•"/>
              <a:tabLst>
                <a:tab pos="116205" algn="l"/>
                <a:tab pos="1028065" algn="l"/>
                <a:tab pos="1348105" algn="l"/>
                <a:tab pos="2214245" algn="l"/>
                <a:tab pos="2545080" algn="l"/>
                <a:tab pos="3239770" algn="l"/>
              </a:tabLst>
            </a:pPr>
            <a:r>
              <a:rPr lang="fr-FR" sz="1250" spc="-20" dirty="0">
                <a:solidFill>
                  <a:srgbClr val="58595B"/>
                </a:solidFill>
                <a:latin typeface="Segoe UI"/>
                <a:cs typeface="Segoe UI"/>
              </a:rPr>
              <a:t>Etablir un </a:t>
            </a:r>
            <a:r>
              <a:rPr lang="fr-FR" sz="1250" spc="-20" dirty="0">
                <a:solidFill>
                  <a:srgbClr val="58595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/>
              </a:rPr>
              <a:t>avenant</a:t>
            </a:r>
            <a:r>
              <a:rPr lang="fr-FR" sz="1250" spc="-20" dirty="0">
                <a:solidFill>
                  <a:srgbClr val="58595B"/>
                </a:solidFill>
                <a:latin typeface="Segoe UI"/>
                <a:cs typeface="Segoe UI"/>
              </a:rPr>
              <a:t> à votre Plan d’Entreprise, conformément à la réglementation </a:t>
            </a:r>
            <a:r>
              <a:rPr lang="fr-FR" sz="1250" spc="-20" dirty="0">
                <a:solidFill>
                  <a:srgbClr val="58595B"/>
                </a:solidFill>
                <a:latin typeface="Segoe UI Black"/>
                <a:cs typeface="Segoe UI Black"/>
              </a:rPr>
              <a:t> </a:t>
            </a:r>
          </a:p>
          <a:p>
            <a:pPr marL="115570" marR="5715" indent="-103505">
              <a:lnSpc>
                <a:spcPts val="1410"/>
              </a:lnSpc>
              <a:spcBef>
                <a:spcPts val="1215"/>
              </a:spcBef>
              <a:buChar char="•"/>
              <a:tabLst>
                <a:tab pos="116205" algn="l"/>
                <a:tab pos="1028065" algn="l"/>
                <a:tab pos="1348105" algn="l"/>
                <a:tab pos="2214245" algn="l"/>
                <a:tab pos="2545080" algn="l"/>
                <a:tab pos="3239770" algn="l"/>
              </a:tabLst>
            </a:pPr>
            <a:r>
              <a:rPr lang="fr-FR" sz="1250" spc="-20" dirty="0">
                <a:solidFill>
                  <a:srgbClr val="58595B"/>
                </a:solidFill>
                <a:latin typeface="Segoe UI "/>
                <a:cs typeface="Segoe UI Black"/>
              </a:rPr>
              <a:t>Conserver</a:t>
            </a:r>
            <a:r>
              <a:rPr lang="fr-FR" sz="1250" spc="-20" dirty="0">
                <a:solidFill>
                  <a:srgbClr val="58595B"/>
                </a:solidFill>
                <a:latin typeface="Segoe UI Black"/>
                <a:cs typeface="Segoe UI Black"/>
              </a:rPr>
              <a:t> </a:t>
            </a:r>
            <a:r>
              <a:rPr lang="fr-FR" sz="1250" spc="-20" dirty="0">
                <a:solidFill>
                  <a:srgbClr val="5859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bénéfice de la </a:t>
            </a:r>
            <a:r>
              <a:rPr lang="fr-FR" sz="1250" spc="-20" dirty="0">
                <a:solidFill>
                  <a:srgbClr val="58595B"/>
                </a:solidFill>
                <a:latin typeface="Segoe UI Black"/>
                <a:cs typeface="Segoe UI Black"/>
              </a:rPr>
              <a:t>DJA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30650" y="1897061"/>
            <a:ext cx="3427095" cy="390683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50" b="1" spc="-105" dirty="0">
                <a:solidFill>
                  <a:srgbClr val="F15847"/>
                </a:solidFill>
                <a:latin typeface="Helvetica" pitchFamily="50" charset="0"/>
                <a:cs typeface="Tahoma"/>
              </a:rPr>
              <a:t>Not</a:t>
            </a:r>
            <a:r>
              <a:rPr sz="2250" b="1" spc="-145" dirty="0">
                <a:solidFill>
                  <a:srgbClr val="F15847"/>
                </a:solidFill>
                <a:latin typeface="Helvetica" pitchFamily="50" charset="0"/>
                <a:cs typeface="Tahoma"/>
              </a:rPr>
              <a:t>r</a:t>
            </a:r>
            <a:r>
              <a:rPr sz="2250" b="1" spc="-105" dirty="0">
                <a:solidFill>
                  <a:srgbClr val="F15847"/>
                </a:solidFill>
                <a:latin typeface="Helvetica" pitchFamily="50" charset="0"/>
                <a:cs typeface="Tahoma"/>
              </a:rPr>
              <a:t>e</a:t>
            </a:r>
            <a:r>
              <a:rPr sz="2250" b="1" spc="-140" dirty="0">
                <a:solidFill>
                  <a:srgbClr val="F15847"/>
                </a:solidFill>
                <a:latin typeface="Helvetica" pitchFamily="50" charset="0"/>
                <a:cs typeface="Tahoma"/>
              </a:rPr>
              <a:t> </a:t>
            </a:r>
            <a:r>
              <a:rPr sz="2250" b="1" spc="-75" dirty="0">
                <a:solidFill>
                  <a:srgbClr val="F15847"/>
                </a:solidFill>
                <a:latin typeface="Helvetica" pitchFamily="50" charset="0"/>
                <a:cs typeface="Tahoma"/>
              </a:rPr>
              <a:t>servi</a:t>
            </a:r>
            <a:r>
              <a:rPr sz="2250" b="1" spc="-125" dirty="0">
                <a:solidFill>
                  <a:srgbClr val="F15847"/>
                </a:solidFill>
                <a:latin typeface="Helvetica" pitchFamily="50" charset="0"/>
                <a:cs typeface="Tahoma"/>
              </a:rPr>
              <a:t>c</a:t>
            </a:r>
            <a:r>
              <a:rPr sz="2250" b="1" spc="-105" dirty="0">
                <a:solidFill>
                  <a:srgbClr val="F15847"/>
                </a:solidFill>
                <a:latin typeface="Helvetica" pitchFamily="50" charset="0"/>
                <a:cs typeface="Tahoma"/>
              </a:rPr>
              <a:t>e</a:t>
            </a:r>
            <a:endParaRPr sz="2250" dirty="0">
              <a:latin typeface="Helvetica" pitchFamily="50" charset="0"/>
              <a:cs typeface="Tahoma"/>
            </a:endParaRPr>
          </a:p>
          <a:p>
            <a:pPr marL="115570" indent="-103505">
              <a:lnSpc>
                <a:spcPct val="100000"/>
              </a:lnSpc>
              <a:spcBef>
                <a:spcPts val="715"/>
              </a:spcBef>
              <a:buChar char="•"/>
              <a:tabLst>
                <a:tab pos="116205" algn="l"/>
              </a:tabLst>
            </a:pPr>
            <a:r>
              <a:rPr lang="fr-FR" sz="1250" spc="-5" dirty="0">
                <a:solidFill>
                  <a:srgbClr val="58595B"/>
                </a:solidFill>
                <a:latin typeface="Segoe UI"/>
                <a:cs typeface="Segoe UI"/>
              </a:rPr>
              <a:t>Un accompagnement </a:t>
            </a:r>
            <a:r>
              <a:rPr lang="fr-FR" sz="1250" spc="-5" dirty="0">
                <a:solidFill>
                  <a:srgbClr val="58595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/>
              </a:rPr>
              <a:t>individuel personnalisé </a:t>
            </a:r>
            <a:r>
              <a:rPr lang="fr-FR" sz="1250" spc="-5" dirty="0">
                <a:solidFill>
                  <a:srgbClr val="58595B"/>
                </a:solidFill>
                <a:latin typeface="Segoe UI"/>
                <a:cs typeface="Segoe UI"/>
              </a:rPr>
              <a:t>du conseiller qui a suivi votre installation, en 2 rendez-vous sur votre exploitation</a:t>
            </a:r>
            <a:endParaRPr lang="fr-FR" sz="1250" spc="-5" dirty="0">
              <a:solidFill>
                <a:srgbClr val="58595B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/>
            </a:endParaRPr>
          </a:p>
          <a:p>
            <a:pPr marL="115570" indent="-103505">
              <a:lnSpc>
                <a:spcPct val="100000"/>
              </a:lnSpc>
              <a:spcBef>
                <a:spcPts val="715"/>
              </a:spcBef>
              <a:buChar char="•"/>
              <a:tabLst>
                <a:tab pos="116205" algn="l"/>
              </a:tabLst>
            </a:pPr>
            <a:r>
              <a:rPr lang="fr-FR" sz="1250" spc="-15" dirty="0">
                <a:solidFill>
                  <a:srgbClr val="58595B"/>
                </a:solidFill>
                <a:latin typeface=" Segoe UI "/>
                <a:cs typeface="Segoe UI"/>
              </a:rPr>
              <a:t>Une </a:t>
            </a:r>
            <a:r>
              <a:rPr lang="fr-FR" sz="1250" spc="-15" dirty="0">
                <a:solidFill>
                  <a:srgbClr val="58595B"/>
                </a:solidFill>
                <a:latin typeface=" Segoe UI Black"/>
                <a:cs typeface="Segoe UI"/>
              </a:rPr>
              <a:t>redéfinition globale </a:t>
            </a:r>
            <a:r>
              <a:rPr lang="fr-FR" sz="1250" spc="-15" dirty="0">
                <a:solidFill>
                  <a:srgbClr val="58595B"/>
                </a:solidFill>
                <a:latin typeface=" Segoe UI "/>
                <a:cs typeface="Segoe UI"/>
              </a:rPr>
              <a:t>du projet : </a:t>
            </a:r>
            <a:r>
              <a:rPr lang="fr-FR" sz="1250" spc="-15" dirty="0">
                <a:solidFill>
                  <a:srgbClr val="58595B"/>
                </a:solidFill>
                <a:latin typeface="Segoe UI"/>
                <a:cs typeface="Segoe UI"/>
              </a:rPr>
              <a:t>technique, économique, juridique, fiscale, sociale, réglementaire</a:t>
            </a:r>
          </a:p>
          <a:p>
            <a:pPr marL="115570" indent="-103505">
              <a:lnSpc>
                <a:spcPct val="100000"/>
              </a:lnSpc>
              <a:spcBef>
                <a:spcPts val="715"/>
              </a:spcBef>
              <a:buChar char="•"/>
              <a:tabLst>
                <a:tab pos="116205" algn="l"/>
              </a:tabLst>
            </a:pPr>
            <a:r>
              <a:rPr lang="fr-FR" sz="1250" spc="-15" dirty="0">
                <a:solidFill>
                  <a:srgbClr val="58595B"/>
                </a:solidFill>
                <a:latin typeface="Segoe UI"/>
                <a:cs typeface="Segoe UI"/>
              </a:rPr>
              <a:t>Une analyse des </a:t>
            </a:r>
            <a:r>
              <a:rPr lang="fr-FR" sz="1250" spc="-15" dirty="0">
                <a:solidFill>
                  <a:srgbClr val="58595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/>
              </a:rPr>
              <a:t>conséquences économiques et administratives </a:t>
            </a:r>
            <a:r>
              <a:rPr lang="fr-FR" sz="1250" spc="-15" dirty="0">
                <a:solidFill>
                  <a:srgbClr val="58595B"/>
                </a:solidFill>
                <a:latin typeface="Segoe UI"/>
                <a:cs typeface="Segoe UI"/>
              </a:rPr>
              <a:t>des modifications envisagées</a:t>
            </a:r>
          </a:p>
          <a:p>
            <a:pPr marL="115570" indent="-103505">
              <a:lnSpc>
                <a:spcPct val="100000"/>
              </a:lnSpc>
              <a:spcBef>
                <a:spcPts val="715"/>
              </a:spcBef>
              <a:buChar char="•"/>
              <a:tabLst>
                <a:tab pos="116205" algn="l"/>
              </a:tabLst>
            </a:pPr>
            <a:r>
              <a:rPr lang="fr-FR" sz="1250" spc="-15" dirty="0">
                <a:solidFill>
                  <a:srgbClr val="58595B"/>
                </a:solidFill>
                <a:latin typeface="Segoe UI"/>
                <a:cs typeface="Segoe UI"/>
              </a:rPr>
              <a:t>Réalisation d’une </a:t>
            </a:r>
            <a:r>
              <a:rPr lang="fr-FR" sz="1250" spc="-15" dirty="0">
                <a:solidFill>
                  <a:srgbClr val="58595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/>
              </a:rPr>
              <a:t>étude de faisabilité </a:t>
            </a:r>
            <a:r>
              <a:rPr lang="fr-FR" sz="1250" spc="-15" dirty="0">
                <a:solidFill>
                  <a:srgbClr val="58595B"/>
                </a:solidFill>
                <a:latin typeface="Segoe UI"/>
                <a:cs typeface="Segoe UI"/>
              </a:rPr>
              <a:t>des modifications</a:t>
            </a:r>
          </a:p>
          <a:p>
            <a:pPr marL="115570" indent="-103505">
              <a:lnSpc>
                <a:spcPct val="100000"/>
              </a:lnSpc>
              <a:spcBef>
                <a:spcPts val="715"/>
              </a:spcBef>
              <a:buChar char="•"/>
              <a:tabLst>
                <a:tab pos="116205" algn="l"/>
              </a:tabLst>
            </a:pPr>
            <a:r>
              <a:rPr lang="fr-FR" sz="1250" spc="-15" dirty="0">
                <a:solidFill>
                  <a:srgbClr val="58595B"/>
                </a:solidFill>
                <a:latin typeface="Segoe UI"/>
                <a:cs typeface="Segoe UI"/>
              </a:rPr>
              <a:t>Des rendus actualisés : </a:t>
            </a:r>
            <a:r>
              <a:rPr lang="fr-FR" sz="1250" spc="-15" dirty="0">
                <a:solidFill>
                  <a:srgbClr val="58595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/>
              </a:rPr>
              <a:t>business plan, Plan d’Entreprise et un compte-rendu </a:t>
            </a:r>
            <a:r>
              <a:rPr lang="fr-FR" sz="1250" spc="-15" dirty="0">
                <a:solidFill>
                  <a:srgbClr val="58595B"/>
                </a:solidFill>
                <a:latin typeface="Segoe UI"/>
                <a:cs typeface="Segoe UI"/>
              </a:rPr>
              <a:t>de l’analyse du projet remis dans le mois qui suit la dernière visite</a:t>
            </a:r>
            <a:endParaRPr lang="fr-FR" sz="1250" spc="-15" dirty="0">
              <a:solidFill>
                <a:srgbClr val="58595B"/>
              </a:solidFill>
              <a:latin typeface="Segoe UI Black"/>
              <a:cs typeface="Segoe UI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23114" y="5880100"/>
            <a:ext cx="658495" cy="658495"/>
            <a:chOff x="4023114" y="7040595"/>
            <a:chExt cx="658495" cy="658495"/>
          </a:xfrm>
        </p:grpSpPr>
        <p:sp>
          <p:nvSpPr>
            <p:cNvPr id="15" name="object 15"/>
            <p:cNvSpPr/>
            <p:nvPr/>
          </p:nvSpPr>
          <p:spPr>
            <a:xfrm>
              <a:off x="4023114" y="7040595"/>
              <a:ext cx="658495" cy="658495"/>
            </a:xfrm>
            <a:custGeom>
              <a:avLst/>
              <a:gdLst/>
              <a:ahLst/>
              <a:cxnLst/>
              <a:rect l="l" t="t" r="r" b="b"/>
              <a:pathLst>
                <a:path w="658495" h="658495">
                  <a:moveTo>
                    <a:pt x="329247" y="0"/>
                  </a:moveTo>
                  <a:lnTo>
                    <a:pt x="280593" y="3569"/>
                  </a:lnTo>
                  <a:lnTo>
                    <a:pt x="234156" y="13940"/>
                  </a:lnTo>
                  <a:lnTo>
                    <a:pt x="190444" y="30601"/>
                  </a:lnTo>
                  <a:lnTo>
                    <a:pt x="149968" y="53043"/>
                  </a:lnTo>
                  <a:lnTo>
                    <a:pt x="113236" y="80758"/>
                  </a:lnTo>
                  <a:lnTo>
                    <a:pt x="80758" y="113236"/>
                  </a:lnTo>
                  <a:lnTo>
                    <a:pt x="53043" y="149968"/>
                  </a:lnTo>
                  <a:lnTo>
                    <a:pt x="30601" y="190444"/>
                  </a:lnTo>
                  <a:lnTo>
                    <a:pt x="13940" y="234156"/>
                  </a:lnTo>
                  <a:lnTo>
                    <a:pt x="3569" y="280593"/>
                  </a:lnTo>
                  <a:lnTo>
                    <a:pt x="0" y="329247"/>
                  </a:lnTo>
                  <a:lnTo>
                    <a:pt x="3569" y="377901"/>
                  </a:lnTo>
                  <a:lnTo>
                    <a:pt x="13940" y="424338"/>
                  </a:lnTo>
                  <a:lnTo>
                    <a:pt x="30601" y="468050"/>
                  </a:lnTo>
                  <a:lnTo>
                    <a:pt x="53043" y="508526"/>
                  </a:lnTo>
                  <a:lnTo>
                    <a:pt x="80758" y="545258"/>
                  </a:lnTo>
                  <a:lnTo>
                    <a:pt x="113236" y="577736"/>
                  </a:lnTo>
                  <a:lnTo>
                    <a:pt x="149968" y="605451"/>
                  </a:lnTo>
                  <a:lnTo>
                    <a:pt x="190444" y="627893"/>
                  </a:lnTo>
                  <a:lnTo>
                    <a:pt x="234156" y="644554"/>
                  </a:lnTo>
                  <a:lnTo>
                    <a:pt x="280593" y="654925"/>
                  </a:lnTo>
                  <a:lnTo>
                    <a:pt x="329247" y="658495"/>
                  </a:lnTo>
                  <a:lnTo>
                    <a:pt x="377901" y="654925"/>
                  </a:lnTo>
                  <a:lnTo>
                    <a:pt x="424338" y="644554"/>
                  </a:lnTo>
                  <a:lnTo>
                    <a:pt x="468050" y="627893"/>
                  </a:lnTo>
                  <a:lnTo>
                    <a:pt x="508526" y="605451"/>
                  </a:lnTo>
                  <a:lnTo>
                    <a:pt x="545258" y="577736"/>
                  </a:lnTo>
                  <a:lnTo>
                    <a:pt x="577736" y="545258"/>
                  </a:lnTo>
                  <a:lnTo>
                    <a:pt x="605451" y="508526"/>
                  </a:lnTo>
                  <a:lnTo>
                    <a:pt x="627893" y="468050"/>
                  </a:lnTo>
                  <a:lnTo>
                    <a:pt x="644554" y="424338"/>
                  </a:lnTo>
                  <a:lnTo>
                    <a:pt x="654925" y="377901"/>
                  </a:lnTo>
                  <a:lnTo>
                    <a:pt x="658495" y="329247"/>
                  </a:lnTo>
                  <a:lnTo>
                    <a:pt x="654925" y="280593"/>
                  </a:lnTo>
                  <a:lnTo>
                    <a:pt x="644554" y="234156"/>
                  </a:lnTo>
                  <a:lnTo>
                    <a:pt x="627893" y="190444"/>
                  </a:lnTo>
                  <a:lnTo>
                    <a:pt x="605451" y="149968"/>
                  </a:lnTo>
                  <a:lnTo>
                    <a:pt x="577736" y="113236"/>
                  </a:lnTo>
                  <a:lnTo>
                    <a:pt x="545258" y="80758"/>
                  </a:lnTo>
                  <a:lnTo>
                    <a:pt x="508526" y="53043"/>
                  </a:lnTo>
                  <a:lnTo>
                    <a:pt x="468050" y="30601"/>
                  </a:lnTo>
                  <a:lnTo>
                    <a:pt x="424338" y="13940"/>
                  </a:lnTo>
                  <a:lnTo>
                    <a:pt x="377901" y="3569"/>
                  </a:lnTo>
                  <a:lnTo>
                    <a:pt x="329247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03827" y="7125462"/>
              <a:ext cx="501015" cy="501015"/>
            </a:xfrm>
            <a:custGeom>
              <a:avLst/>
              <a:gdLst/>
              <a:ahLst/>
              <a:cxnLst/>
              <a:rect l="l" t="t" r="r" b="b"/>
              <a:pathLst>
                <a:path w="501014" h="501015">
                  <a:moveTo>
                    <a:pt x="399338" y="250253"/>
                  </a:moveTo>
                  <a:lnTo>
                    <a:pt x="398754" y="246672"/>
                  </a:lnTo>
                  <a:lnTo>
                    <a:pt x="398195" y="243179"/>
                  </a:lnTo>
                  <a:lnTo>
                    <a:pt x="395732" y="227914"/>
                  </a:lnTo>
                  <a:lnTo>
                    <a:pt x="395160" y="224396"/>
                  </a:lnTo>
                  <a:lnTo>
                    <a:pt x="391795" y="203479"/>
                  </a:lnTo>
                  <a:lnTo>
                    <a:pt x="391731" y="203136"/>
                  </a:lnTo>
                  <a:lnTo>
                    <a:pt x="370738" y="162547"/>
                  </a:lnTo>
                  <a:lnTo>
                    <a:pt x="370560" y="162217"/>
                  </a:lnTo>
                  <a:lnTo>
                    <a:pt x="338277" y="129946"/>
                  </a:lnTo>
                  <a:lnTo>
                    <a:pt x="314858" y="117843"/>
                  </a:lnTo>
                  <a:lnTo>
                    <a:pt x="314858" y="184137"/>
                  </a:lnTo>
                  <a:lnTo>
                    <a:pt x="309689" y="203479"/>
                  </a:lnTo>
                  <a:lnTo>
                    <a:pt x="306158" y="200266"/>
                  </a:lnTo>
                  <a:lnTo>
                    <a:pt x="306158" y="300609"/>
                  </a:lnTo>
                  <a:lnTo>
                    <a:pt x="306158" y="323113"/>
                  </a:lnTo>
                  <a:lnTo>
                    <a:pt x="295224" y="329387"/>
                  </a:lnTo>
                  <a:lnTo>
                    <a:pt x="283362" y="334035"/>
                  </a:lnTo>
                  <a:lnTo>
                    <a:pt x="270751" y="336918"/>
                  </a:lnTo>
                  <a:lnTo>
                    <a:pt x="257517" y="337921"/>
                  </a:lnTo>
                  <a:lnTo>
                    <a:pt x="229577" y="333375"/>
                  </a:lnTo>
                  <a:lnTo>
                    <a:pt x="205371" y="320738"/>
                  </a:lnTo>
                  <a:lnTo>
                    <a:pt x="186385" y="301498"/>
                  </a:lnTo>
                  <a:lnTo>
                    <a:pt x="174066" y="277114"/>
                  </a:lnTo>
                  <a:lnTo>
                    <a:pt x="192697" y="277114"/>
                  </a:lnTo>
                  <a:lnTo>
                    <a:pt x="203161" y="294576"/>
                  </a:lnTo>
                  <a:lnTo>
                    <a:pt x="218097" y="308254"/>
                  </a:lnTo>
                  <a:lnTo>
                    <a:pt x="236524" y="317169"/>
                  </a:lnTo>
                  <a:lnTo>
                    <a:pt x="257517" y="320357"/>
                  </a:lnTo>
                  <a:lnTo>
                    <a:pt x="271335" y="318985"/>
                  </a:lnTo>
                  <a:lnTo>
                    <a:pt x="284213" y="315074"/>
                  </a:lnTo>
                  <a:lnTo>
                    <a:pt x="295910" y="308851"/>
                  </a:lnTo>
                  <a:lnTo>
                    <a:pt x="306158" y="300609"/>
                  </a:lnTo>
                  <a:lnTo>
                    <a:pt x="306158" y="200266"/>
                  </a:lnTo>
                  <a:lnTo>
                    <a:pt x="299046" y="193763"/>
                  </a:lnTo>
                  <a:lnTo>
                    <a:pt x="291312" y="189191"/>
                  </a:lnTo>
                  <a:lnTo>
                    <a:pt x="291312" y="227914"/>
                  </a:lnTo>
                  <a:lnTo>
                    <a:pt x="285534" y="243179"/>
                  </a:lnTo>
                  <a:lnTo>
                    <a:pt x="283451" y="243179"/>
                  </a:lnTo>
                  <a:lnTo>
                    <a:pt x="283451" y="258318"/>
                  </a:lnTo>
                  <a:lnTo>
                    <a:pt x="277558" y="273583"/>
                  </a:lnTo>
                  <a:lnTo>
                    <a:pt x="151917" y="273583"/>
                  </a:lnTo>
                  <a:lnTo>
                    <a:pt x="157772" y="258318"/>
                  </a:lnTo>
                  <a:lnTo>
                    <a:pt x="283451" y="258318"/>
                  </a:lnTo>
                  <a:lnTo>
                    <a:pt x="283451" y="243179"/>
                  </a:lnTo>
                  <a:lnTo>
                    <a:pt x="187540" y="243179"/>
                  </a:lnTo>
                  <a:lnTo>
                    <a:pt x="187540" y="254800"/>
                  </a:lnTo>
                  <a:lnTo>
                    <a:pt x="169989" y="254800"/>
                  </a:lnTo>
                  <a:lnTo>
                    <a:pt x="169938" y="253288"/>
                  </a:lnTo>
                  <a:lnTo>
                    <a:pt x="169938" y="246672"/>
                  </a:lnTo>
                  <a:lnTo>
                    <a:pt x="187490" y="246672"/>
                  </a:lnTo>
                  <a:lnTo>
                    <a:pt x="187439" y="253288"/>
                  </a:lnTo>
                  <a:lnTo>
                    <a:pt x="187540" y="254800"/>
                  </a:lnTo>
                  <a:lnTo>
                    <a:pt x="187540" y="243179"/>
                  </a:lnTo>
                  <a:lnTo>
                    <a:pt x="144487" y="243179"/>
                  </a:lnTo>
                  <a:lnTo>
                    <a:pt x="150342" y="227914"/>
                  </a:lnTo>
                  <a:lnTo>
                    <a:pt x="291312" y="227914"/>
                  </a:lnTo>
                  <a:lnTo>
                    <a:pt x="291312" y="189191"/>
                  </a:lnTo>
                  <a:lnTo>
                    <a:pt x="286588" y="186397"/>
                  </a:lnTo>
                  <a:lnTo>
                    <a:pt x="272630" y="181724"/>
                  </a:lnTo>
                  <a:lnTo>
                    <a:pt x="257517" y="180098"/>
                  </a:lnTo>
                  <a:lnTo>
                    <a:pt x="236283" y="183362"/>
                  </a:lnTo>
                  <a:lnTo>
                    <a:pt x="217665" y="192506"/>
                  </a:lnTo>
                  <a:lnTo>
                    <a:pt x="202666" y="206527"/>
                  </a:lnTo>
                  <a:lnTo>
                    <a:pt x="192278" y="224396"/>
                  </a:lnTo>
                  <a:lnTo>
                    <a:pt x="173685" y="224396"/>
                  </a:lnTo>
                  <a:lnTo>
                    <a:pt x="185889" y="199618"/>
                  </a:lnTo>
                  <a:lnTo>
                    <a:pt x="204939" y="180035"/>
                  </a:lnTo>
                  <a:lnTo>
                    <a:pt x="229323" y="167170"/>
                  </a:lnTo>
                  <a:lnTo>
                    <a:pt x="257517" y="162547"/>
                  </a:lnTo>
                  <a:lnTo>
                    <a:pt x="273583" y="164033"/>
                  </a:lnTo>
                  <a:lnTo>
                    <a:pt x="288671" y="168325"/>
                  </a:lnTo>
                  <a:lnTo>
                    <a:pt x="302501" y="175120"/>
                  </a:lnTo>
                  <a:lnTo>
                    <a:pt x="314858" y="184137"/>
                  </a:lnTo>
                  <a:lnTo>
                    <a:pt x="314858" y="117843"/>
                  </a:lnTo>
                  <a:lnTo>
                    <a:pt x="297345" y="108775"/>
                  </a:lnTo>
                  <a:lnTo>
                    <a:pt x="250202" y="101180"/>
                  </a:lnTo>
                  <a:lnTo>
                    <a:pt x="203111" y="108775"/>
                  </a:lnTo>
                  <a:lnTo>
                    <a:pt x="162191" y="129946"/>
                  </a:lnTo>
                  <a:lnTo>
                    <a:pt x="129908" y="162217"/>
                  </a:lnTo>
                  <a:lnTo>
                    <a:pt x="108724" y="203136"/>
                  </a:lnTo>
                  <a:lnTo>
                    <a:pt x="101117" y="250253"/>
                  </a:lnTo>
                  <a:lnTo>
                    <a:pt x="108724" y="297345"/>
                  </a:lnTo>
                  <a:lnTo>
                    <a:pt x="129908" y="338251"/>
                  </a:lnTo>
                  <a:lnTo>
                    <a:pt x="162191" y="370522"/>
                  </a:lnTo>
                  <a:lnTo>
                    <a:pt x="203111" y="391680"/>
                  </a:lnTo>
                  <a:lnTo>
                    <a:pt x="250202" y="399288"/>
                  </a:lnTo>
                  <a:lnTo>
                    <a:pt x="297345" y="391680"/>
                  </a:lnTo>
                  <a:lnTo>
                    <a:pt x="338277" y="370522"/>
                  </a:lnTo>
                  <a:lnTo>
                    <a:pt x="370560" y="338251"/>
                  </a:lnTo>
                  <a:lnTo>
                    <a:pt x="370738" y="337921"/>
                  </a:lnTo>
                  <a:lnTo>
                    <a:pt x="390042" y="300609"/>
                  </a:lnTo>
                  <a:lnTo>
                    <a:pt x="391731" y="297345"/>
                  </a:lnTo>
                  <a:lnTo>
                    <a:pt x="395008" y="277114"/>
                  </a:lnTo>
                  <a:lnTo>
                    <a:pt x="395566" y="273583"/>
                  </a:lnTo>
                  <a:lnTo>
                    <a:pt x="398030" y="258318"/>
                  </a:lnTo>
                  <a:lnTo>
                    <a:pt x="398602" y="254800"/>
                  </a:lnTo>
                  <a:lnTo>
                    <a:pt x="399338" y="250253"/>
                  </a:lnTo>
                  <a:close/>
                </a:path>
                <a:path w="501014" h="501015">
                  <a:moveTo>
                    <a:pt x="500456" y="250228"/>
                  </a:moveTo>
                  <a:lnTo>
                    <a:pt x="496417" y="205244"/>
                  </a:lnTo>
                  <a:lnTo>
                    <a:pt x="484797" y="162915"/>
                  </a:lnTo>
                  <a:lnTo>
                    <a:pt x="466293" y="123926"/>
                  </a:lnTo>
                  <a:lnTo>
                    <a:pt x="441604" y="89001"/>
                  </a:lnTo>
                  <a:lnTo>
                    <a:pt x="427482" y="74879"/>
                  </a:lnTo>
                  <a:lnTo>
                    <a:pt x="425577" y="72974"/>
                  </a:lnTo>
                  <a:lnTo>
                    <a:pt x="425577" y="250253"/>
                  </a:lnTo>
                  <a:lnTo>
                    <a:pt x="419303" y="296862"/>
                  </a:lnTo>
                  <a:lnTo>
                    <a:pt x="401637" y="338747"/>
                  </a:lnTo>
                  <a:lnTo>
                    <a:pt x="374218" y="374230"/>
                  </a:lnTo>
                  <a:lnTo>
                    <a:pt x="338721" y="401637"/>
                  </a:lnTo>
                  <a:lnTo>
                    <a:pt x="296824" y="419315"/>
                  </a:lnTo>
                  <a:lnTo>
                    <a:pt x="250202" y="425577"/>
                  </a:lnTo>
                  <a:lnTo>
                    <a:pt x="203606" y="419315"/>
                  </a:lnTo>
                  <a:lnTo>
                    <a:pt x="161721" y="401637"/>
                  </a:lnTo>
                  <a:lnTo>
                    <a:pt x="126238" y="374230"/>
                  </a:lnTo>
                  <a:lnTo>
                    <a:pt x="98831" y="338747"/>
                  </a:lnTo>
                  <a:lnTo>
                    <a:pt x="81153" y="296862"/>
                  </a:lnTo>
                  <a:lnTo>
                    <a:pt x="74891" y="250228"/>
                  </a:lnTo>
                  <a:lnTo>
                    <a:pt x="81153" y="203619"/>
                  </a:lnTo>
                  <a:lnTo>
                    <a:pt x="98831" y="161721"/>
                  </a:lnTo>
                  <a:lnTo>
                    <a:pt x="126238" y="126238"/>
                  </a:lnTo>
                  <a:lnTo>
                    <a:pt x="161721" y="98818"/>
                  </a:lnTo>
                  <a:lnTo>
                    <a:pt x="203606" y="81140"/>
                  </a:lnTo>
                  <a:lnTo>
                    <a:pt x="250202" y="74879"/>
                  </a:lnTo>
                  <a:lnTo>
                    <a:pt x="296824" y="81140"/>
                  </a:lnTo>
                  <a:lnTo>
                    <a:pt x="338721" y="98818"/>
                  </a:lnTo>
                  <a:lnTo>
                    <a:pt x="374218" y="126238"/>
                  </a:lnTo>
                  <a:lnTo>
                    <a:pt x="401637" y="161721"/>
                  </a:lnTo>
                  <a:lnTo>
                    <a:pt x="419303" y="203619"/>
                  </a:lnTo>
                  <a:lnTo>
                    <a:pt x="425577" y="250253"/>
                  </a:lnTo>
                  <a:lnTo>
                    <a:pt x="425577" y="72974"/>
                  </a:lnTo>
                  <a:lnTo>
                    <a:pt x="376529" y="34163"/>
                  </a:lnTo>
                  <a:lnTo>
                    <a:pt x="337553" y="15659"/>
                  </a:lnTo>
                  <a:lnTo>
                    <a:pt x="295211" y="4025"/>
                  </a:lnTo>
                  <a:lnTo>
                    <a:pt x="250240" y="0"/>
                  </a:lnTo>
                  <a:lnTo>
                    <a:pt x="205257" y="4025"/>
                  </a:lnTo>
                  <a:lnTo>
                    <a:pt x="162915" y="15659"/>
                  </a:lnTo>
                  <a:lnTo>
                    <a:pt x="123939" y="34163"/>
                  </a:lnTo>
                  <a:lnTo>
                    <a:pt x="89014" y="58851"/>
                  </a:lnTo>
                  <a:lnTo>
                    <a:pt x="58851" y="89001"/>
                  </a:lnTo>
                  <a:lnTo>
                    <a:pt x="34163" y="123926"/>
                  </a:lnTo>
                  <a:lnTo>
                    <a:pt x="15646" y="162915"/>
                  </a:lnTo>
                  <a:lnTo>
                    <a:pt x="4025" y="205244"/>
                  </a:lnTo>
                  <a:lnTo>
                    <a:pt x="0" y="250253"/>
                  </a:lnTo>
                  <a:lnTo>
                    <a:pt x="4025" y="295211"/>
                  </a:lnTo>
                  <a:lnTo>
                    <a:pt x="15646" y="337540"/>
                  </a:lnTo>
                  <a:lnTo>
                    <a:pt x="34163" y="376529"/>
                  </a:lnTo>
                  <a:lnTo>
                    <a:pt x="58851" y="411441"/>
                  </a:lnTo>
                  <a:lnTo>
                    <a:pt x="89014" y="441604"/>
                  </a:lnTo>
                  <a:lnTo>
                    <a:pt x="123939" y="466293"/>
                  </a:lnTo>
                  <a:lnTo>
                    <a:pt x="162915" y="484797"/>
                  </a:lnTo>
                  <a:lnTo>
                    <a:pt x="205257" y="496417"/>
                  </a:lnTo>
                  <a:lnTo>
                    <a:pt x="250240" y="500456"/>
                  </a:lnTo>
                  <a:lnTo>
                    <a:pt x="295211" y="496417"/>
                  </a:lnTo>
                  <a:lnTo>
                    <a:pt x="337553" y="484797"/>
                  </a:lnTo>
                  <a:lnTo>
                    <a:pt x="376529" y="466293"/>
                  </a:lnTo>
                  <a:lnTo>
                    <a:pt x="411454" y="441604"/>
                  </a:lnTo>
                  <a:lnTo>
                    <a:pt x="441604" y="411441"/>
                  </a:lnTo>
                  <a:lnTo>
                    <a:pt x="466293" y="376529"/>
                  </a:lnTo>
                  <a:lnTo>
                    <a:pt x="484797" y="337540"/>
                  </a:lnTo>
                  <a:lnTo>
                    <a:pt x="496417" y="295211"/>
                  </a:lnTo>
                  <a:lnTo>
                    <a:pt x="500456" y="2502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55037" y="5881420"/>
            <a:ext cx="2499995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fr-FR" sz="1800" b="1" spc="-180" dirty="0">
                <a:solidFill>
                  <a:srgbClr val="F7941D"/>
                </a:solidFill>
                <a:latin typeface="Helvetica" pitchFamily="50" charset="0"/>
                <a:cs typeface="Tahoma"/>
              </a:rPr>
              <a:t>Tarifs et conditions de vente sur demande</a:t>
            </a:r>
            <a:endParaRPr sz="1800" dirty="0">
              <a:latin typeface="Helvetica" pitchFamily="50" charset="0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4159" y="150769"/>
            <a:ext cx="1501775" cy="618490"/>
            <a:chOff x="574262" y="5230694"/>
            <a:chExt cx="1501775" cy="618490"/>
          </a:xfrm>
        </p:grpSpPr>
        <p:sp>
          <p:nvSpPr>
            <p:cNvPr id="21" name="object 21"/>
            <p:cNvSpPr/>
            <p:nvPr/>
          </p:nvSpPr>
          <p:spPr>
            <a:xfrm>
              <a:off x="1061175" y="5230694"/>
              <a:ext cx="266700" cy="266065"/>
            </a:xfrm>
            <a:custGeom>
              <a:avLst/>
              <a:gdLst/>
              <a:ahLst/>
              <a:cxnLst/>
              <a:rect l="l" t="t" r="r" b="b"/>
              <a:pathLst>
                <a:path w="266700" h="266064">
                  <a:moveTo>
                    <a:pt x="133134" y="0"/>
                  </a:moveTo>
                  <a:lnTo>
                    <a:pt x="91051" y="6769"/>
                  </a:lnTo>
                  <a:lnTo>
                    <a:pt x="54504" y="25619"/>
                  </a:lnTo>
                  <a:lnTo>
                    <a:pt x="25685" y="54364"/>
                  </a:lnTo>
                  <a:lnTo>
                    <a:pt x="6786" y="90817"/>
                  </a:lnTo>
                  <a:lnTo>
                    <a:pt x="0" y="132791"/>
                  </a:lnTo>
                  <a:lnTo>
                    <a:pt x="6786" y="174765"/>
                  </a:lnTo>
                  <a:lnTo>
                    <a:pt x="25685" y="211217"/>
                  </a:lnTo>
                  <a:lnTo>
                    <a:pt x="54504" y="239962"/>
                  </a:lnTo>
                  <a:lnTo>
                    <a:pt x="91051" y="258812"/>
                  </a:lnTo>
                  <a:lnTo>
                    <a:pt x="133134" y="265582"/>
                  </a:lnTo>
                  <a:lnTo>
                    <a:pt x="175216" y="258812"/>
                  </a:lnTo>
                  <a:lnTo>
                    <a:pt x="211763" y="239962"/>
                  </a:lnTo>
                  <a:lnTo>
                    <a:pt x="240582" y="211217"/>
                  </a:lnTo>
                  <a:lnTo>
                    <a:pt x="259481" y="174765"/>
                  </a:lnTo>
                  <a:lnTo>
                    <a:pt x="266268" y="132791"/>
                  </a:lnTo>
                  <a:lnTo>
                    <a:pt x="259481" y="90817"/>
                  </a:lnTo>
                  <a:lnTo>
                    <a:pt x="240582" y="54364"/>
                  </a:lnTo>
                  <a:lnTo>
                    <a:pt x="211763" y="25619"/>
                  </a:lnTo>
                  <a:lnTo>
                    <a:pt x="175216" y="6769"/>
                  </a:lnTo>
                  <a:lnTo>
                    <a:pt x="133134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4255" y="5574157"/>
              <a:ext cx="1501775" cy="274955"/>
            </a:xfrm>
            <a:custGeom>
              <a:avLst/>
              <a:gdLst/>
              <a:ahLst/>
              <a:cxnLst/>
              <a:rect l="l" t="t" r="r" b="b"/>
              <a:pathLst>
                <a:path w="1501775" h="274954">
                  <a:moveTo>
                    <a:pt x="188023" y="84455"/>
                  </a:moveTo>
                  <a:lnTo>
                    <a:pt x="178828" y="44869"/>
                  </a:lnTo>
                  <a:lnTo>
                    <a:pt x="152438" y="16598"/>
                  </a:lnTo>
                  <a:lnTo>
                    <a:pt x="147320" y="13779"/>
                  </a:lnTo>
                  <a:lnTo>
                    <a:pt x="147320" y="84543"/>
                  </a:lnTo>
                  <a:lnTo>
                    <a:pt x="146519" y="94373"/>
                  </a:lnTo>
                  <a:lnTo>
                    <a:pt x="119329" y="126060"/>
                  </a:lnTo>
                  <a:lnTo>
                    <a:pt x="99809" y="129019"/>
                  </a:lnTo>
                  <a:lnTo>
                    <a:pt x="41071" y="129019"/>
                  </a:lnTo>
                  <a:lnTo>
                    <a:pt x="41071" y="39700"/>
                  </a:lnTo>
                  <a:lnTo>
                    <a:pt x="99809" y="39700"/>
                  </a:lnTo>
                  <a:lnTo>
                    <a:pt x="140017" y="58191"/>
                  </a:lnTo>
                  <a:lnTo>
                    <a:pt x="147320" y="84543"/>
                  </a:lnTo>
                  <a:lnTo>
                    <a:pt x="147320" y="13779"/>
                  </a:lnTo>
                  <a:lnTo>
                    <a:pt x="101942" y="3060"/>
                  </a:lnTo>
                  <a:lnTo>
                    <a:pt x="0" y="3060"/>
                  </a:lnTo>
                  <a:lnTo>
                    <a:pt x="0" y="271551"/>
                  </a:lnTo>
                  <a:lnTo>
                    <a:pt x="41071" y="271551"/>
                  </a:lnTo>
                  <a:lnTo>
                    <a:pt x="41071" y="166027"/>
                  </a:lnTo>
                  <a:lnTo>
                    <a:pt x="102019" y="166027"/>
                  </a:lnTo>
                  <a:lnTo>
                    <a:pt x="147320" y="155448"/>
                  </a:lnTo>
                  <a:lnTo>
                    <a:pt x="175742" y="129019"/>
                  </a:lnTo>
                  <a:lnTo>
                    <a:pt x="177520" y="126352"/>
                  </a:lnTo>
                  <a:lnTo>
                    <a:pt x="182118" y="116801"/>
                  </a:lnTo>
                  <a:lnTo>
                    <a:pt x="185394" y="106629"/>
                  </a:lnTo>
                  <a:lnTo>
                    <a:pt x="187363" y="95846"/>
                  </a:lnTo>
                  <a:lnTo>
                    <a:pt x="188023" y="84455"/>
                  </a:lnTo>
                  <a:close/>
                </a:path>
                <a:path w="1501775" h="274954">
                  <a:moveTo>
                    <a:pt x="433133" y="271564"/>
                  </a:moveTo>
                  <a:lnTo>
                    <a:pt x="374421" y="158673"/>
                  </a:lnTo>
                  <a:lnTo>
                    <a:pt x="371436" y="152933"/>
                  </a:lnTo>
                  <a:lnTo>
                    <a:pt x="382765" y="148869"/>
                  </a:lnTo>
                  <a:lnTo>
                    <a:pt x="392963" y="143332"/>
                  </a:lnTo>
                  <a:lnTo>
                    <a:pt x="402056" y="136296"/>
                  </a:lnTo>
                  <a:lnTo>
                    <a:pt x="410019" y="127774"/>
                  </a:lnTo>
                  <a:lnTo>
                    <a:pt x="412711" y="123685"/>
                  </a:lnTo>
                  <a:lnTo>
                    <a:pt x="416509" y="117944"/>
                  </a:lnTo>
                  <a:lnTo>
                    <a:pt x="421132" y="106959"/>
                  </a:lnTo>
                  <a:lnTo>
                    <a:pt x="423913" y="94843"/>
                  </a:lnTo>
                  <a:lnTo>
                    <a:pt x="424840" y="81597"/>
                  </a:lnTo>
                  <a:lnTo>
                    <a:pt x="424205" y="70485"/>
                  </a:lnTo>
                  <a:lnTo>
                    <a:pt x="408952" y="32537"/>
                  </a:lnTo>
                  <a:lnTo>
                    <a:pt x="384149" y="12611"/>
                  </a:lnTo>
                  <a:lnTo>
                    <a:pt x="384149" y="81978"/>
                  </a:lnTo>
                  <a:lnTo>
                    <a:pt x="383362" y="91109"/>
                  </a:lnTo>
                  <a:lnTo>
                    <a:pt x="357073" y="120878"/>
                  </a:lnTo>
                  <a:lnTo>
                    <a:pt x="338480" y="123685"/>
                  </a:lnTo>
                  <a:lnTo>
                    <a:pt x="278257" y="123685"/>
                  </a:lnTo>
                  <a:lnTo>
                    <a:pt x="278257" y="39712"/>
                  </a:lnTo>
                  <a:lnTo>
                    <a:pt x="338480" y="39712"/>
                  </a:lnTo>
                  <a:lnTo>
                    <a:pt x="377164" y="57188"/>
                  </a:lnTo>
                  <a:lnTo>
                    <a:pt x="384149" y="81978"/>
                  </a:lnTo>
                  <a:lnTo>
                    <a:pt x="384149" y="12611"/>
                  </a:lnTo>
                  <a:lnTo>
                    <a:pt x="375412" y="8712"/>
                  </a:lnTo>
                  <a:lnTo>
                    <a:pt x="364820" y="5575"/>
                  </a:lnTo>
                  <a:lnTo>
                    <a:pt x="353529" y="3683"/>
                  </a:lnTo>
                  <a:lnTo>
                    <a:pt x="341528" y="3060"/>
                  </a:lnTo>
                  <a:lnTo>
                    <a:pt x="237185" y="3060"/>
                  </a:lnTo>
                  <a:lnTo>
                    <a:pt x="237185" y="271564"/>
                  </a:lnTo>
                  <a:lnTo>
                    <a:pt x="278257" y="271564"/>
                  </a:lnTo>
                  <a:lnTo>
                    <a:pt x="278257" y="158673"/>
                  </a:lnTo>
                  <a:lnTo>
                    <a:pt x="329082" y="158673"/>
                  </a:lnTo>
                  <a:lnTo>
                    <a:pt x="385622" y="271564"/>
                  </a:lnTo>
                  <a:lnTo>
                    <a:pt x="433133" y="271564"/>
                  </a:lnTo>
                  <a:close/>
                </a:path>
                <a:path w="1501775" h="274954">
                  <a:moveTo>
                    <a:pt x="667689" y="147434"/>
                  </a:moveTo>
                  <a:lnTo>
                    <a:pt x="667448" y="109118"/>
                  </a:lnTo>
                  <a:lnTo>
                    <a:pt x="662368" y="64363"/>
                  </a:lnTo>
                  <a:lnTo>
                    <a:pt x="649008" y="37490"/>
                  </a:lnTo>
                  <a:lnTo>
                    <a:pt x="647890" y="35928"/>
                  </a:lnTo>
                  <a:lnTo>
                    <a:pt x="642150" y="29375"/>
                  </a:lnTo>
                  <a:lnTo>
                    <a:pt x="626935" y="16967"/>
                  </a:lnTo>
                  <a:lnTo>
                    <a:pt x="626935" y="152209"/>
                  </a:lnTo>
                  <a:lnTo>
                    <a:pt x="626757" y="160845"/>
                  </a:lnTo>
                  <a:lnTo>
                    <a:pt x="622808" y="199212"/>
                  </a:lnTo>
                  <a:lnTo>
                    <a:pt x="593394" y="232994"/>
                  </a:lnTo>
                  <a:lnTo>
                    <a:pt x="571258" y="237121"/>
                  </a:lnTo>
                  <a:lnTo>
                    <a:pt x="563524" y="237121"/>
                  </a:lnTo>
                  <a:lnTo>
                    <a:pt x="527304" y="216166"/>
                  </a:lnTo>
                  <a:lnTo>
                    <a:pt x="515874" y="170675"/>
                  </a:lnTo>
                  <a:lnTo>
                    <a:pt x="515302" y="147434"/>
                  </a:lnTo>
                  <a:lnTo>
                    <a:pt x="515416" y="122250"/>
                  </a:lnTo>
                  <a:lnTo>
                    <a:pt x="518312" y="81051"/>
                  </a:lnTo>
                  <a:lnTo>
                    <a:pt x="541693" y="44996"/>
                  </a:lnTo>
                  <a:lnTo>
                    <a:pt x="563524" y="37490"/>
                  </a:lnTo>
                  <a:lnTo>
                    <a:pt x="578866" y="37490"/>
                  </a:lnTo>
                  <a:lnTo>
                    <a:pt x="615670" y="59651"/>
                  </a:lnTo>
                  <a:lnTo>
                    <a:pt x="626300" y="103162"/>
                  </a:lnTo>
                  <a:lnTo>
                    <a:pt x="626935" y="152209"/>
                  </a:lnTo>
                  <a:lnTo>
                    <a:pt x="626935" y="16967"/>
                  </a:lnTo>
                  <a:lnTo>
                    <a:pt x="609968" y="7988"/>
                  </a:lnTo>
                  <a:lnTo>
                    <a:pt x="591426" y="2641"/>
                  </a:lnTo>
                  <a:lnTo>
                    <a:pt x="571258" y="850"/>
                  </a:lnTo>
                  <a:lnTo>
                    <a:pt x="551103" y="2641"/>
                  </a:lnTo>
                  <a:lnTo>
                    <a:pt x="500722" y="29387"/>
                  </a:lnTo>
                  <a:lnTo>
                    <a:pt x="479691" y="64135"/>
                  </a:lnTo>
                  <a:lnTo>
                    <a:pt x="474929" y="106273"/>
                  </a:lnTo>
                  <a:lnTo>
                    <a:pt x="474624" y="147434"/>
                  </a:lnTo>
                  <a:lnTo>
                    <a:pt x="474726" y="156502"/>
                  </a:lnTo>
                  <a:lnTo>
                    <a:pt x="476758" y="194564"/>
                  </a:lnTo>
                  <a:lnTo>
                    <a:pt x="489940" y="231927"/>
                  </a:lnTo>
                  <a:lnTo>
                    <a:pt x="532625" y="266636"/>
                  </a:lnTo>
                  <a:lnTo>
                    <a:pt x="571258" y="273761"/>
                  </a:lnTo>
                  <a:lnTo>
                    <a:pt x="591426" y="271970"/>
                  </a:lnTo>
                  <a:lnTo>
                    <a:pt x="626872" y="257632"/>
                  </a:lnTo>
                  <a:lnTo>
                    <a:pt x="656640" y="224840"/>
                  </a:lnTo>
                  <a:lnTo>
                    <a:pt x="666559" y="185902"/>
                  </a:lnTo>
                  <a:lnTo>
                    <a:pt x="667600" y="156502"/>
                  </a:lnTo>
                  <a:lnTo>
                    <a:pt x="667689" y="147434"/>
                  </a:lnTo>
                  <a:close/>
                </a:path>
                <a:path w="1501775" h="274954">
                  <a:moveTo>
                    <a:pt x="910386" y="237502"/>
                  </a:moveTo>
                  <a:lnTo>
                    <a:pt x="910374" y="128993"/>
                  </a:lnTo>
                  <a:lnTo>
                    <a:pt x="910374" y="98209"/>
                  </a:lnTo>
                  <a:lnTo>
                    <a:pt x="909916" y="91135"/>
                  </a:lnTo>
                  <a:lnTo>
                    <a:pt x="899210" y="49199"/>
                  </a:lnTo>
                  <a:lnTo>
                    <a:pt x="867346" y="16281"/>
                  </a:lnTo>
                  <a:lnTo>
                    <a:pt x="867346" y="168135"/>
                  </a:lnTo>
                  <a:lnTo>
                    <a:pt x="866063" y="188595"/>
                  </a:lnTo>
                  <a:lnTo>
                    <a:pt x="863104" y="208356"/>
                  </a:lnTo>
                  <a:lnTo>
                    <a:pt x="858685" y="226783"/>
                  </a:lnTo>
                  <a:lnTo>
                    <a:pt x="857465" y="231038"/>
                  </a:lnTo>
                  <a:lnTo>
                    <a:pt x="853389" y="237502"/>
                  </a:lnTo>
                  <a:lnTo>
                    <a:pt x="846429" y="230924"/>
                  </a:lnTo>
                  <a:lnTo>
                    <a:pt x="843305" y="227965"/>
                  </a:lnTo>
                  <a:lnTo>
                    <a:pt x="841438" y="225018"/>
                  </a:lnTo>
                  <a:lnTo>
                    <a:pt x="822642" y="206514"/>
                  </a:lnTo>
                  <a:lnTo>
                    <a:pt x="814552" y="201536"/>
                  </a:lnTo>
                  <a:lnTo>
                    <a:pt x="805357" y="202869"/>
                  </a:lnTo>
                  <a:lnTo>
                    <a:pt x="789152" y="209105"/>
                  </a:lnTo>
                  <a:lnTo>
                    <a:pt x="778586" y="213334"/>
                  </a:lnTo>
                  <a:lnTo>
                    <a:pt x="757682" y="222351"/>
                  </a:lnTo>
                  <a:lnTo>
                    <a:pt x="747191" y="226783"/>
                  </a:lnTo>
                  <a:lnTo>
                    <a:pt x="736993" y="230924"/>
                  </a:lnTo>
                  <a:lnTo>
                    <a:pt x="735469" y="227482"/>
                  </a:lnTo>
                  <a:lnTo>
                    <a:pt x="736663" y="225640"/>
                  </a:lnTo>
                  <a:lnTo>
                    <a:pt x="785926" y="174256"/>
                  </a:lnTo>
                  <a:lnTo>
                    <a:pt x="843597" y="135534"/>
                  </a:lnTo>
                  <a:lnTo>
                    <a:pt x="862965" y="128993"/>
                  </a:lnTo>
                  <a:lnTo>
                    <a:pt x="865466" y="134823"/>
                  </a:lnTo>
                  <a:lnTo>
                    <a:pt x="866698" y="147815"/>
                  </a:lnTo>
                  <a:lnTo>
                    <a:pt x="867346" y="168135"/>
                  </a:lnTo>
                  <a:lnTo>
                    <a:pt x="867346" y="16281"/>
                  </a:lnTo>
                  <a:lnTo>
                    <a:pt x="867194" y="16154"/>
                  </a:lnTo>
                  <a:lnTo>
                    <a:pt x="849337" y="7188"/>
                  </a:lnTo>
                  <a:lnTo>
                    <a:pt x="829703" y="1790"/>
                  </a:lnTo>
                  <a:lnTo>
                    <a:pt x="808278" y="0"/>
                  </a:lnTo>
                  <a:lnTo>
                    <a:pt x="799058" y="241"/>
                  </a:lnTo>
                  <a:lnTo>
                    <a:pt x="760514" y="8636"/>
                  </a:lnTo>
                  <a:lnTo>
                    <a:pt x="728649" y="29819"/>
                  </a:lnTo>
                  <a:lnTo>
                    <a:pt x="722147" y="35763"/>
                  </a:lnTo>
                  <a:lnTo>
                    <a:pt x="751509" y="63563"/>
                  </a:lnTo>
                  <a:lnTo>
                    <a:pt x="758774" y="56934"/>
                  </a:lnTo>
                  <a:lnTo>
                    <a:pt x="765683" y="51308"/>
                  </a:lnTo>
                  <a:lnTo>
                    <a:pt x="808278" y="36868"/>
                  </a:lnTo>
                  <a:lnTo>
                    <a:pt x="816495" y="36868"/>
                  </a:lnTo>
                  <a:lnTo>
                    <a:pt x="850963" y="53517"/>
                  </a:lnTo>
                  <a:lnTo>
                    <a:pt x="866292" y="94284"/>
                  </a:lnTo>
                  <a:lnTo>
                    <a:pt x="866952" y="113220"/>
                  </a:lnTo>
                  <a:lnTo>
                    <a:pt x="866952" y="114071"/>
                  </a:lnTo>
                  <a:lnTo>
                    <a:pt x="797763" y="114071"/>
                  </a:lnTo>
                  <a:lnTo>
                    <a:pt x="784631" y="114681"/>
                  </a:lnTo>
                  <a:lnTo>
                    <a:pt x="742429" y="129032"/>
                  </a:lnTo>
                  <a:lnTo>
                    <a:pt x="718312" y="160020"/>
                  </a:lnTo>
                  <a:lnTo>
                    <a:pt x="712851" y="192697"/>
                  </a:lnTo>
                  <a:lnTo>
                    <a:pt x="714057" y="209588"/>
                  </a:lnTo>
                  <a:lnTo>
                    <a:pt x="732294" y="250050"/>
                  </a:lnTo>
                  <a:lnTo>
                    <a:pt x="768362" y="270827"/>
                  </a:lnTo>
                  <a:lnTo>
                    <a:pt x="798474" y="274218"/>
                  </a:lnTo>
                  <a:lnTo>
                    <a:pt x="809244" y="273824"/>
                  </a:lnTo>
                  <a:lnTo>
                    <a:pt x="851636" y="258038"/>
                  </a:lnTo>
                  <a:lnTo>
                    <a:pt x="866940" y="243560"/>
                  </a:lnTo>
                  <a:lnTo>
                    <a:pt x="866952" y="271132"/>
                  </a:lnTo>
                  <a:lnTo>
                    <a:pt x="910386" y="271132"/>
                  </a:lnTo>
                  <a:lnTo>
                    <a:pt x="910386" y="243560"/>
                  </a:lnTo>
                  <a:lnTo>
                    <a:pt x="910386" y="237502"/>
                  </a:lnTo>
                  <a:close/>
                </a:path>
                <a:path w="1501775" h="274954">
                  <a:moveTo>
                    <a:pt x="1153591" y="126377"/>
                  </a:moveTo>
                  <a:lnTo>
                    <a:pt x="1056119" y="126377"/>
                  </a:lnTo>
                  <a:lnTo>
                    <a:pt x="1056119" y="161213"/>
                  </a:lnTo>
                  <a:lnTo>
                    <a:pt x="1112634" y="161213"/>
                  </a:lnTo>
                  <a:lnTo>
                    <a:pt x="1112634" y="175996"/>
                  </a:lnTo>
                  <a:lnTo>
                    <a:pt x="1099299" y="218706"/>
                  </a:lnTo>
                  <a:lnTo>
                    <a:pt x="1056119" y="237744"/>
                  </a:lnTo>
                  <a:lnTo>
                    <a:pt x="1044219" y="236728"/>
                  </a:lnTo>
                  <a:lnTo>
                    <a:pt x="1011237" y="215671"/>
                  </a:lnTo>
                  <a:lnTo>
                    <a:pt x="1000556" y="171780"/>
                  </a:lnTo>
                  <a:lnTo>
                    <a:pt x="999782" y="137312"/>
                  </a:lnTo>
                  <a:lnTo>
                    <a:pt x="999972" y="118656"/>
                  </a:lnTo>
                  <a:lnTo>
                    <a:pt x="1004798" y="72910"/>
                  </a:lnTo>
                  <a:lnTo>
                    <a:pt x="1040828" y="38379"/>
                  </a:lnTo>
                  <a:lnTo>
                    <a:pt x="1048334" y="36868"/>
                  </a:lnTo>
                  <a:lnTo>
                    <a:pt x="1056119" y="36868"/>
                  </a:lnTo>
                  <a:lnTo>
                    <a:pt x="1096441" y="51308"/>
                  </a:lnTo>
                  <a:lnTo>
                    <a:pt x="1109853" y="63550"/>
                  </a:lnTo>
                  <a:lnTo>
                    <a:pt x="1137653" y="35750"/>
                  </a:lnTo>
                  <a:lnTo>
                    <a:pt x="1107592" y="11798"/>
                  </a:lnTo>
                  <a:lnTo>
                    <a:pt x="1064856" y="241"/>
                  </a:lnTo>
                  <a:lnTo>
                    <a:pt x="1056119" y="0"/>
                  </a:lnTo>
                  <a:lnTo>
                    <a:pt x="1035837" y="1803"/>
                  </a:lnTo>
                  <a:lnTo>
                    <a:pt x="1000353" y="16154"/>
                  </a:lnTo>
                  <a:lnTo>
                    <a:pt x="972972" y="43992"/>
                  </a:lnTo>
                  <a:lnTo>
                    <a:pt x="960551" y="84366"/>
                  </a:lnTo>
                  <a:lnTo>
                    <a:pt x="959281" y="114465"/>
                  </a:lnTo>
                  <a:lnTo>
                    <a:pt x="959612" y="169252"/>
                  </a:lnTo>
                  <a:lnTo>
                    <a:pt x="964476" y="210820"/>
                  </a:lnTo>
                  <a:lnTo>
                    <a:pt x="985151" y="245897"/>
                  </a:lnTo>
                  <a:lnTo>
                    <a:pt x="1017282" y="267284"/>
                  </a:lnTo>
                  <a:lnTo>
                    <a:pt x="1056119" y="274624"/>
                  </a:lnTo>
                  <a:lnTo>
                    <a:pt x="1063142" y="274396"/>
                  </a:lnTo>
                  <a:lnTo>
                    <a:pt x="1103122" y="263715"/>
                  </a:lnTo>
                  <a:lnTo>
                    <a:pt x="1135697" y="236296"/>
                  </a:lnTo>
                  <a:lnTo>
                    <a:pt x="1152220" y="191693"/>
                  </a:lnTo>
                  <a:lnTo>
                    <a:pt x="1153591" y="166954"/>
                  </a:lnTo>
                  <a:lnTo>
                    <a:pt x="1153591" y="126377"/>
                  </a:lnTo>
                  <a:close/>
                </a:path>
                <a:path w="1501775" h="274954">
                  <a:moveTo>
                    <a:pt x="1409382" y="271564"/>
                  </a:moveTo>
                  <a:lnTo>
                    <a:pt x="1350670" y="158673"/>
                  </a:lnTo>
                  <a:lnTo>
                    <a:pt x="1347685" y="152933"/>
                  </a:lnTo>
                  <a:lnTo>
                    <a:pt x="1359001" y="148869"/>
                  </a:lnTo>
                  <a:lnTo>
                    <a:pt x="1369212" y="143332"/>
                  </a:lnTo>
                  <a:lnTo>
                    <a:pt x="1378292" y="136296"/>
                  </a:lnTo>
                  <a:lnTo>
                    <a:pt x="1386268" y="127774"/>
                  </a:lnTo>
                  <a:lnTo>
                    <a:pt x="1388960" y="123685"/>
                  </a:lnTo>
                  <a:lnTo>
                    <a:pt x="1392745" y="117944"/>
                  </a:lnTo>
                  <a:lnTo>
                    <a:pt x="1397381" y="106959"/>
                  </a:lnTo>
                  <a:lnTo>
                    <a:pt x="1400162" y="94843"/>
                  </a:lnTo>
                  <a:lnTo>
                    <a:pt x="1401089" y="81597"/>
                  </a:lnTo>
                  <a:lnTo>
                    <a:pt x="1400441" y="70485"/>
                  </a:lnTo>
                  <a:lnTo>
                    <a:pt x="1398536" y="60007"/>
                  </a:lnTo>
                  <a:lnTo>
                    <a:pt x="1395336" y="50152"/>
                  </a:lnTo>
                  <a:lnTo>
                    <a:pt x="1390865" y="40944"/>
                  </a:lnTo>
                  <a:lnTo>
                    <a:pt x="1390027" y="39712"/>
                  </a:lnTo>
                  <a:lnTo>
                    <a:pt x="1385189" y="32537"/>
                  </a:lnTo>
                  <a:lnTo>
                    <a:pt x="1378419" y="25095"/>
                  </a:lnTo>
                  <a:lnTo>
                    <a:pt x="1370545" y="18618"/>
                  </a:lnTo>
                  <a:lnTo>
                    <a:pt x="1361554" y="13119"/>
                  </a:lnTo>
                  <a:lnTo>
                    <a:pt x="1360398" y="12611"/>
                  </a:lnTo>
                  <a:lnTo>
                    <a:pt x="1360398" y="81978"/>
                  </a:lnTo>
                  <a:lnTo>
                    <a:pt x="1359611" y="91109"/>
                  </a:lnTo>
                  <a:lnTo>
                    <a:pt x="1333322" y="120878"/>
                  </a:lnTo>
                  <a:lnTo>
                    <a:pt x="1314729" y="123685"/>
                  </a:lnTo>
                  <a:lnTo>
                    <a:pt x="1254506" y="123685"/>
                  </a:lnTo>
                  <a:lnTo>
                    <a:pt x="1254506" y="39712"/>
                  </a:lnTo>
                  <a:lnTo>
                    <a:pt x="1314729" y="39712"/>
                  </a:lnTo>
                  <a:lnTo>
                    <a:pt x="1353400" y="57188"/>
                  </a:lnTo>
                  <a:lnTo>
                    <a:pt x="1360398" y="81978"/>
                  </a:lnTo>
                  <a:lnTo>
                    <a:pt x="1360398" y="12611"/>
                  </a:lnTo>
                  <a:lnTo>
                    <a:pt x="1351661" y="8712"/>
                  </a:lnTo>
                  <a:lnTo>
                    <a:pt x="1341069" y="5575"/>
                  </a:lnTo>
                  <a:lnTo>
                    <a:pt x="1329766" y="3683"/>
                  </a:lnTo>
                  <a:lnTo>
                    <a:pt x="1317777" y="3060"/>
                  </a:lnTo>
                  <a:lnTo>
                    <a:pt x="1213434" y="3060"/>
                  </a:lnTo>
                  <a:lnTo>
                    <a:pt x="1213434" y="271564"/>
                  </a:lnTo>
                  <a:lnTo>
                    <a:pt x="1254506" y="271564"/>
                  </a:lnTo>
                  <a:lnTo>
                    <a:pt x="1254506" y="158673"/>
                  </a:lnTo>
                  <a:lnTo>
                    <a:pt x="1305331" y="158673"/>
                  </a:lnTo>
                  <a:lnTo>
                    <a:pt x="1361871" y="271564"/>
                  </a:lnTo>
                  <a:lnTo>
                    <a:pt x="1409382" y="271564"/>
                  </a:lnTo>
                  <a:close/>
                </a:path>
                <a:path w="1501775" h="274954">
                  <a:moveTo>
                    <a:pt x="1501470" y="3048"/>
                  </a:moveTo>
                  <a:lnTo>
                    <a:pt x="1460398" y="3048"/>
                  </a:lnTo>
                  <a:lnTo>
                    <a:pt x="1460398" y="271551"/>
                  </a:lnTo>
                  <a:lnTo>
                    <a:pt x="1501470" y="271551"/>
                  </a:lnTo>
                  <a:lnTo>
                    <a:pt x="150147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95503" y="16514"/>
            <a:ext cx="98742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784860" algn="l"/>
              </a:tabLst>
            </a:pPr>
            <a:r>
              <a:rPr sz="2800" b="1" spc="-40" dirty="0">
                <a:solidFill>
                  <a:srgbClr val="FFFFFF"/>
                </a:solidFill>
                <a:latin typeface="Helvetica" pitchFamily="50" charset="0"/>
                <a:cs typeface="Tahoma"/>
              </a:rPr>
              <a:t>Les</a:t>
            </a:r>
            <a:r>
              <a:rPr sz="2800" b="1" spc="-4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525" b="1" spc="-960" baseline="-8274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endParaRPr sz="3525" baseline="-8274" dirty="0">
              <a:latin typeface="Tahoma"/>
              <a:cs typeface="Tahoma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1BFE9E4-BC22-4A71-8A66-73BF50D39996}"/>
              </a:ext>
            </a:extLst>
          </p:cNvPr>
          <p:cNvSpPr txBox="1"/>
          <p:nvPr/>
        </p:nvSpPr>
        <p:spPr>
          <a:xfrm>
            <a:off x="-76944" y="9766300"/>
            <a:ext cx="2763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220">
              <a:spcBef>
                <a:spcPts val="515"/>
              </a:spcBef>
              <a:spcAft>
                <a:spcPts val="0"/>
              </a:spcAft>
            </a:pPr>
            <a:r>
              <a:rPr lang="fr-FR" sz="1400" b="1" u="none" strike="noStrike" dirty="0">
                <a:solidFill>
                  <a:srgbClr val="EE3439"/>
                </a:solidFill>
                <a:effectLst/>
                <a:latin typeface="Helvetica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www.sl.chambagri.fr</a:t>
            </a:r>
            <a:endParaRPr lang="fr-FR" sz="1400" dirty="0">
              <a:solidFill>
                <a:srgbClr val="EE3439"/>
              </a:solidFill>
              <a:effectLst/>
              <a:latin typeface="Helvetica" pitchFamily="50" charset="0"/>
              <a:ea typeface="Segoe UI" panose="020B0502040204020203" pitchFamily="34" charset="0"/>
            </a:endParaRPr>
          </a:p>
        </p:txBody>
      </p:sp>
      <p:pic>
        <p:nvPicPr>
          <p:cNvPr id="33" name="Image 3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74CCCD4-30FC-ACF8-DA3A-E1CD36DD8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9" y="10020758"/>
            <a:ext cx="1353600" cy="360000"/>
          </a:xfrm>
          <a:prstGeom prst="rect">
            <a:avLst/>
          </a:prstGeom>
        </p:spPr>
      </p:pic>
      <p:sp>
        <p:nvSpPr>
          <p:cNvPr id="2" name="object 19">
            <a:extLst>
              <a:ext uri="{FF2B5EF4-FFF2-40B4-BE49-F238E27FC236}">
                <a16:creationId xmlns:a16="http://schemas.microsoft.com/office/drawing/2014/main" id="{7178C1FD-4268-DFE1-F732-11389C293966}"/>
              </a:ext>
            </a:extLst>
          </p:cNvPr>
          <p:cNvSpPr txBox="1"/>
          <p:nvPr/>
        </p:nvSpPr>
        <p:spPr>
          <a:xfrm>
            <a:off x="251878" y="909058"/>
            <a:ext cx="3219450" cy="13436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900" marR="5080" indent="-203835">
              <a:lnSpc>
                <a:spcPct val="102899"/>
              </a:lnSpc>
              <a:spcBef>
                <a:spcPts val="90"/>
              </a:spcBef>
              <a:buClr>
                <a:srgbClr val="F8A993"/>
              </a:buClr>
              <a:buFont typeface="Tahoma"/>
              <a:buChar char="&gt;"/>
              <a:tabLst>
                <a:tab pos="256540" algn="l"/>
              </a:tabLst>
            </a:pPr>
            <a:r>
              <a:rPr lang="fr-FR" sz="1100" b="1" dirty="0">
                <a:solidFill>
                  <a:srgbClr val="FFFFFF"/>
                </a:solidFill>
                <a:latin typeface="Segoe UI"/>
                <a:cs typeface="Segoe UI"/>
              </a:rPr>
              <a:t>Un conseil impartial et 40 ans d’expérience</a:t>
            </a:r>
            <a:endParaRPr sz="1100" dirty="0">
              <a:latin typeface="Segoe UI"/>
              <a:cs typeface="Segoe UI"/>
            </a:endParaRPr>
          </a:p>
          <a:p>
            <a:pPr marL="215900" indent="-203835">
              <a:lnSpc>
                <a:spcPct val="100000"/>
              </a:lnSpc>
              <a:spcBef>
                <a:spcPts val="1240"/>
              </a:spcBef>
              <a:buClr>
                <a:srgbClr val="F8A993"/>
              </a:buClr>
              <a:buFont typeface="Tahoma"/>
              <a:buChar char="&gt;"/>
              <a:tabLst>
                <a:tab pos="216535" algn="l"/>
              </a:tabLst>
            </a:pPr>
            <a:r>
              <a:rPr lang="fr-FR" sz="1100" b="1" spc="10" dirty="0">
                <a:solidFill>
                  <a:srgbClr val="FFFFFF"/>
                </a:solidFill>
                <a:latin typeface="Segoe UI"/>
                <a:cs typeface="Segoe UI"/>
              </a:rPr>
              <a:t>Mobilisation du réseau de conseillers experts de la Chambre d’Agriculture</a:t>
            </a:r>
            <a:endParaRPr lang="fr-FR" sz="1100" dirty="0">
              <a:latin typeface="Segoe UI"/>
              <a:cs typeface="Segoe UI"/>
            </a:endParaRPr>
          </a:p>
          <a:p>
            <a:pPr marL="215900" marR="471805" indent="-203835">
              <a:lnSpc>
                <a:spcPct val="102899"/>
              </a:lnSpc>
              <a:spcBef>
                <a:spcPts val="1205"/>
              </a:spcBef>
              <a:buClr>
                <a:srgbClr val="F8A993"/>
              </a:buClr>
              <a:buFont typeface="Tahoma"/>
              <a:buChar char="&gt;"/>
              <a:tabLst>
                <a:tab pos="216535" algn="l"/>
              </a:tabLst>
            </a:pPr>
            <a:r>
              <a:rPr lang="fr-FR" sz="1100" b="1" spc="15" dirty="0">
                <a:solidFill>
                  <a:srgbClr val="FFFFFF"/>
                </a:solidFill>
                <a:latin typeface="Segoe UI"/>
                <a:cs typeface="Segoe UI"/>
              </a:rPr>
              <a:t>Approche globale de l’exploitation : technique, social, fiscal, juridique, réglementaire</a:t>
            </a:r>
            <a:endParaRPr lang="fr-FR" sz="1100" dirty="0">
              <a:latin typeface="Segoe UI"/>
              <a:cs typeface="Segoe UI"/>
            </a:endParaRP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7598B0-2A29-1C28-1E54-A55C25970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76" y="9012100"/>
            <a:ext cx="1136327" cy="14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99F611D-C6AC-94C3-56B1-98A8311B8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16" y="8994222"/>
            <a:ext cx="1419416" cy="1440000"/>
          </a:xfrm>
          <a:prstGeom prst="rect">
            <a:avLst/>
          </a:prstGeom>
        </p:spPr>
      </p:pic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37B23E6F-BF84-139E-7295-7CB2B2FEDF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r="5256"/>
          <a:stretch/>
        </p:blipFill>
        <p:spPr>
          <a:xfrm>
            <a:off x="44450" y="3093100"/>
            <a:ext cx="3825697" cy="3168000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EA8932CB-67C5-FF6B-6870-F9D0CD169A1C}"/>
              </a:ext>
            </a:extLst>
          </p:cNvPr>
          <p:cNvSpPr txBox="1"/>
          <p:nvPr/>
        </p:nvSpPr>
        <p:spPr>
          <a:xfrm>
            <a:off x="187177" y="6697692"/>
            <a:ext cx="3397250" cy="54694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800" b="1" spc="-365" dirty="0">
                <a:solidFill>
                  <a:srgbClr val="EA363B"/>
                </a:solidFill>
                <a:latin typeface="Helvetica" pitchFamily="50" charset="0"/>
                <a:cs typeface="Tahoma"/>
              </a:rPr>
              <a:t>V</a:t>
            </a:r>
            <a:r>
              <a:rPr sz="2800" b="1" spc="-110" dirty="0">
                <a:solidFill>
                  <a:srgbClr val="EA363B"/>
                </a:solidFill>
                <a:latin typeface="Helvetica" pitchFamily="50" charset="0"/>
                <a:cs typeface="Tahoma"/>
              </a:rPr>
              <a:t>o</a:t>
            </a:r>
            <a:r>
              <a:rPr lang="fr-FR" sz="2800" b="1" spc="-110" dirty="0">
                <a:solidFill>
                  <a:srgbClr val="EA363B"/>
                </a:solidFill>
                <a:latin typeface="Helvetica" pitchFamily="50" charset="0"/>
                <a:cs typeface="Tahoma"/>
              </a:rPr>
              <a:t>s</a:t>
            </a:r>
            <a:r>
              <a:rPr sz="2800" b="1" spc="-165" dirty="0">
                <a:solidFill>
                  <a:srgbClr val="EA363B"/>
                </a:solidFill>
                <a:latin typeface="Helvetica" pitchFamily="50" charset="0"/>
                <a:cs typeface="Tahoma"/>
              </a:rPr>
              <a:t> </a:t>
            </a:r>
            <a:r>
              <a:rPr sz="2800" b="1" spc="-145" dirty="0" err="1">
                <a:solidFill>
                  <a:srgbClr val="EA363B"/>
                </a:solidFill>
                <a:latin typeface="Helvetica" pitchFamily="50" charset="0"/>
                <a:cs typeface="Tahoma"/>
              </a:rPr>
              <a:t>in</a:t>
            </a:r>
            <a:r>
              <a:rPr sz="2800" b="1" spc="-135" dirty="0" err="1">
                <a:solidFill>
                  <a:srgbClr val="EA363B"/>
                </a:solidFill>
                <a:latin typeface="Helvetica" pitchFamily="50" charset="0"/>
                <a:cs typeface="Tahoma"/>
              </a:rPr>
              <a:t>t</a:t>
            </a:r>
            <a:r>
              <a:rPr sz="2800" b="1" spc="10" dirty="0" err="1">
                <a:solidFill>
                  <a:srgbClr val="EA363B"/>
                </a:solidFill>
                <a:latin typeface="Helvetica" pitchFamily="50" charset="0"/>
                <a:cs typeface="Tahoma"/>
              </a:rPr>
              <a:t>er</a:t>
            </a:r>
            <a:r>
              <a:rPr sz="2800" b="1" spc="-55" dirty="0" err="1">
                <a:solidFill>
                  <a:srgbClr val="EA363B"/>
                </a:solidFill>
                <a:latin typeface="Helvetica" pitchFamily="50" charset="0"/>
                <a:cs typeface="Tahoma"/>
              </a:rPr>
              <a:t>l</a:t>
            </a:r>
            <a:r>
              <a:rPr sz="2800" b="1" spc="-180" dirty="0" err="1">
                <a:solidFill>
                  <a:srgbClr val="EA363B"/>
                </a:solidFill>
                <a:latin typeface="Helvetica" pitchFamily="50" charset="0"/>
                <a:cs typeface="Tahoma"/>
              </a:rPr>
              <a:t>ocu</a:t>
            </a:r>
            <a:r>
              <a:rPr sz="2800" b="1" spc="-135" dirty="0" err="1">
                <a:solidFill>
                  <a:srgbClr val="EA363B"/>
                </a:solidFill>
                <a:latin typeface="Helvetica" pitchFamily="50" charset="0"/>
                <a:cs typeface="Tahoma"/>
              </a:rPr>
              <a:t>t</a:t>
            </a:r>
            <a:r>
              <a:rPr lang="fr-FR" sz="2800" b="1" spc="-80" dirty="0" err="1">
                <a:solidFill>
                  <a:srgbClr val="EA363B"/>
                </a:solidFill>
                <a:latin typeface="Helvetica" pitchFamily="50" charset="0"/>
                <a:cs typeface="Tahoma"/>
              </a:rPr>
              <a:t>rice</a:t>
            </a:r>
            <a:r>
              <a:rPr lang="fr-FR" sz="2800" b="1" spc="-85" dirty="0" err="1">
                <a:solidFill>
                  <a:srgbClr val="EA363B"/>
                </a:solidFill>
                <a:latin typeface="Helvetica" pitchFamily="50" charset="0"/>
                <a:cs typeface="Tahoma"/>
              </a:rPr>
              <a:t>s</a:t>
            </a:r>
            <a:endParaRPr sz="1100" dirty="0">
              <a:latin typeface="Helvetica" pitchFamily="50" charset="0"/>
              <a:cs typeface="Segoe U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986B338-E6FD-073E-74F6-072AF505B4B2}"/>
              </a:ext>
            </a:extLst>
          </p:cNvPr>
          <p:cNvSpPr txBox="1"/>
          <p:nvPr/>
        </p:nvSpPr>
        <p:spPr>
          <a:xfrm>
            <a:off x="706577" y="7324115"/>
            <a:ext cx="3397250" cy="32803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Bénédicte DESARMENIEN – 06 75 35 22 13</a:t>
            </a:r>
            <a:b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</a:br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benedicte.desarmenien@sl.chambagri.fr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endParaRPr lang="fr-FR" sz="1400" spc="-5" dirty="0">
              <a:solidFill>
                <a:srgbClr val="414042"/>
              </a:solidFill>
              <a:latin typeface="Segoe UI"/>
              <a:cs typeface="Segoe UI"/>
            </a:endParaRPr>
          </a:p>
          <a:p>
            <a:pPr marL="12700"/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Christine LAUGAA – 07 87 59 97 70</a:t>
            </a:r>
            <a:b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</a:br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christine.laugaa@sl.chambagri.fr</a:t>
            </a:r>
          </a:p>
          <a:p>
            <a:pPr marL="12700"/>
            <a:endParaRPr lang="fr-FR" sz="1400" spc="-5" dirty="0">
              <a:solidFill>
                <a:srgbClr val="41404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fr-FR" sz="1400" spc="-5" dirty="0">
                <a:solidFill>
                  <a:srgbClr val="41404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Magali FALIERE </a:t>
            </a:r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– 07 87 27 86 66 </a:t>
            </a:r>
            <a:b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</a:br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magali.faliere@sl.chambagri.fr</a:t>
            </a:r>
          </a:p>
          <a:p>
            <a:pPr marL="12700">
              <a:lnSpc>
                <a:spcPct val="100000"/>
              </a:lnSpc>
            </a:pPr>
            <a:endParaRPr lang="fr-FR" sz="1400" spc="-5" dirty="0">
              <a:solidFill>
                <a:srgbClr val="414042"/>
              </a:solidFill>
              <a:latin typeface="Segoe UI Semibold"/>
              <a:cs typeface="Segoe UI Semibold"/>
            </a:endParaRPr>
          </a:p>
          <a:p>
            <a:pPr marL="12700"/>
            <a:r>
              <a:rPr lang="fr-FR" sz="1400" spc="-5" dirty="0">
                <a:solidFill>
                  <a:srgbClr val="41404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Manon JASSERAND </a:t>
            </a:r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– 07 87 59 97 70</a:t>
            </a:r>
            <a:b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</a:br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manon.jasserand@sl.chambagri.fr</a:t>
            </a:r>
          </a:p>
          <a:p>
            <a:pPr marL="12700">
              <a:lnSpc>
                <a:spcPct val="100000"/>
              </a:lnSpc>
            </a:pPr>
            <a:endParaRPr lang="fr-FR" sz="1400" spc="-5" dirty="0">
              <a:solidFill>
                <a:srgbClr val="414042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</a:pPr>
            <a:endParaRPr lang="fr-FR" sz="1400" spc="-5" dirty="0">
              <a:solidFill>
                <a:srgbClr val="414042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</a:pPr>
            <a:endParaRPr lang="fr-FR" sz="1400" spc="-5" dirty="0">
              <a:solidFill>
                <a:srgbClr val="414042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endParaRPr sz="1400" dirty="0">
              <a:latin typeface="Segoe UI"/>
              <a:cs typeface="Segoe U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19DBA33-125D-71B2-16CF-275CC4F65932}"/>
              </a:ext>
            </a:extLst>
          </p:cNvPr>
          <p:cNvSpPr txBox="1"/>
          <p:nvPr/>
        </p:nvSpPr>
        <p:spPr>
          <a:xfrm>
            <a:off x="4755036" y="7307292"/>
            <a:ext cx="2602709" cy="17722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Nelly VIALA – 06 84 56 19 38  nelly.viala@sl.chambagri.fr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endParaRPr lang="fr-FR" sz="1400" spc="-5" dirty="0">
              <a:solidFill>
                <a:srgbClr val="414042"/>
              </a:solidFill>
              <a:latin typeface="Segoe UI"/>
              <a:cs typeface="Segoe UI"/>
            </a:endParaRPr>
          </a:p>
          <a:p>
            <a:pPr marL="12700"/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Nelly VIALA (agri) / </a:t>
            </a:r>
            <a:b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</a:br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Benedicte DESARMENIEN (</a:t>
            </a:r>
            <a:r>
              <a:rPr lang="fr-FR" sz="1400" spc="-5" dirty="0" err="1">
                <a:solidFill>
                  <a:srgbClr val="414042"/>
                </a:solidFill>
                <a:latin typeface="Segoe UI Semibold"/>
                <a:cs typeface="Segoe UI Semibold"/>
              </a:rPr>
              <a:t>viti</a:t>
            </a:r>
            <a:r>
              <a:rPr lang="fr-FR" sz="1400" spc="-5" dirty="0">
                <a:solidFill>
                  <a:srgbClr val="414042"/>
                </a:solidFill>
                <a:latin typeface="Segoe UI Semibold"/>
                <a:cs typeface="Segoe UI Semibold"/>
              </a:rPr>
              <a:t>)</a:t>
            </a:r>
          </a:p>
          <a:p>
            <a:pPr marL="12700">
              <a:lnSpc>
                <a:spcPct val="100000"/>
              </a:lnSpc>
            </a:pPr>
            <a:endParaRPr lang="fr-FR" sz="1400" spc="-5" dirty="0">
              <a:solidFill>
                <a:srgbClr val="414042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</a:pPr>
            <a:endParaRPr lang="fr-FR" sz="1400" spc="-5" dirty="0">
              <a:solidFill>
                <a:srgbClr val="414042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endParaRPr sz="1400" dirty="0">
              <a:latin typeface="Segoe UI"/>
              <a:cs typeface="Segoe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0D77E4-A1B4-8EE8-038F-7611E94829AB}"/>
              </a:ext>
            </a:extLst>
          </p:cNvPr>
          <p:cNvSpPr/>
          <p:nvPr/>
        </p:nvSpPr>
        <p:spPr>
          <a:xfrm>
            <a:off x="236879" y="7383492"/>
            <a:ext cx="317273" cy="3077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7B4F15-2971-37FE-A354-E4B3BC6F3DB7}"/>
              </a:ext>
            </a:extLst>
          </p:cNvPr>
          <p:cNvSpPr/>
          <p:nvPr/>
        </p:nvSpPr>
        <p:spPr>
          <a:xfrm>
            <a:off x="236879" y="8656530"/>
            <a:ext cx="317273" cy="307777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5348CD-4FD3-1E6C-59C4-3002A3AE5874}"/>
              </a:ext>
            </a:extLst>
          </p:cNvPr>
          <p:cNvSpPr/>
          <p:nvPr/>
        </p:nvSpPr>
        <p:spPr>
          <a:xfrm>
            <a:off x="251878" y="8056009"/>
            <a:ext cx="317273" cy="307777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57B521-4B70-2D59-1FEA-265B78251DBB}"/>
              </a:ext>
            </a:extLst>
          </p:cNvPr>
          <p:cNvSpPr/>
          <p:nvPr/>
        </p:nvSpPr>
        <p:spPr>
          <a:xfrm>
            <a:off x="251877" y="9329047"/>
            <a:ext cx="317273" cy="307777"/>
          </a:xfrm>
          <a:prstGeom prst="rect">
            <a:avLst/>
          </a:prstGeom>
          <a:solidFill>
            <a:srgbClr val="CB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C35F39-F937-403D-39E4-572CF85DEA3C}"/>
              </a:ext>
            </a:extLst>
          </p:cNvPr>
          <p:cNvSpPr/>
          <p:nvPr/>
        </p:nvSpPr>
        <p:spPr>
          <a:xfrm>
            <a:off x="4322239" y="7383492"/>
            <a:ext cx="317273" cy="30777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06F95C-9DAC-4D4E-23EB-46728EF0B046}"/>
              </a:ext>
            </a:extLst>
          </p:cNvPr>
          <p:cNvSpPr/>
          <p:nvPr/>
        </p:nvSpPr>
        <p:spPr>
          <a:xfrm>
            <a:off x="4322239" y="8039543"/>
            <a:ext cx="317273" cy="307777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295</Words>
  <Application>Microsoft Office PowerPoint</Application>
  <PresentationFormat>Personnalisé</PresentationFormat>
  <Paragraphs>38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5" baseType="lpstr">
      <vt:lpstr> Segoe UI</vt:lpstr>
      <vt:lpstr> Segoe UI </vt:lpstr>
      <vt:lpstr> Segoe UI Black</vt:lpstr>
      <vt:lpstr>Arial</vt:lpstr>
      <vt:lpstr>Calibri</vt:lpstr>
      <vt:lpstr>Helvetica</vt:lpstr>
      <vt:lpstr>Monserrat</vt:lpstr>
      <vt:lpstr>Segoe UI</vt:lpstr>
      <vt:lpstr>Segoe UI </vt:lpstr>
      <vt:lpstr>Segoe UI Black</vt:lpstr>
      <vt:lpstr>Segoe UI Semibold</vt:lpstr>
      <vt:lpstr>Tahoma</vt:lpstr>
      <vt:lpstr>Office Theme</vt:lpstr>
      <vt:lpstr>Projet  d’entreprise  Je modifie mon projet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fais réaliser mon diagnostic transmission</dc:title>
  <dc:creator>Cynthia GANDOUR</dc:creator>
  <cp:lastModifiedBy>Cynthia GANDOUR</cp:lastModifiedBy>
  <cp:revision>47</cp:revision>
  <dcterms:created xsi:type="dcterms:W3CDTF">2023-02-20T14:10:24Z</dcterms:created>
  <dcterms:modified xsi:type="dcterms:W3CDTF">2023-05-25T08:00:23Z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2020-05-29T00:00:00Z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2023-02-20T00:00:00Z</vt:filetime>
  </property>
</Properties>
</file>